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0" r:id="rId3"/>
    <p:sldMasterId id="2147483653" r:id="rId4"/>
  </p:sldMasterIdLst>
  <p:notesMasterIdLst>
    <p:notesMasterId r:id="rId6"/>
  </p:notesMasterIdLst>
  <p:handoutMasterIdLst>
    <p:handoutMasterId r:id="rId17"/>
  </p:handoutMasterIdLst>
  <p:sldIdLst>
    <p:sldId id="333" r:id="rId5"/>
    <p:sldId id="328" r:id="rId7"/>
    <p:sldId id="367" r:id="rId8"/>
    <p:sldId id="368" r:id="rId9"/>
    <p:sldId id="369" r:id="rId10"/>
    <p:sldId id="370" r:id="rId11"/>
    <p:sldId id="324" r:id="rId12"/>
    <p:sldId id="371" r:id="rId13"/>
    <p:sldId id="372" r:id="rId14"/>
    <p:sldId id="293" r:id="rId15"/>
    <p:sldId id="276"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4A61"/>
    <a:srgbClr val="D1D1D1"/>
    <a:srgbClr val="4F3B56"/>
    <a:srgbClr val="A1D6C5"/>
    <a:srgbClr val="FF2E2E"/>
    <a:srgbClr val="AD26D1"/>
    <a:srgbClr val="0000FF"/>
    <a:srgbClr val="BE00BD"/>
    <a:srgbClr val="87495E"/>
    <a:srgbClr val="B272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53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389255" y="6286500"/>
            <a:ext cx="1000760" cy="365125"/>
          </a:xfrm>
        </p:spPr>
        <p:txBody>
          <a:bodyPr/>
          <a:lstStyle>
            <a:lvl1pPr>
              <a:defRPr sz="1600">
                <a:latin typeface="+mn-lt"/>
                <a:cs typeface="+mn-lt"/>
              </a:defRPr>
            </a:lvl1pPr>
          </a:lstStyle>
          <a:p>
            <a:r>
              <a:rPr lang="en-US" altLang="zh-CN"/>
              <a:t>Page</a:t>
            </a:r>
            <a:fld id="{565CE74E-AB26-4998-AD42-012C4C1AD076}" type="slidenum">
              <a:rPr lang="zh-CN" altLang="en-US" smtClean="0"/>
            </a:fld>
            <a:endParaRPr lang="zh-CN" altLang="en-US"/>
          </a:p>
        </p:txBody>
      </p:sp>
      <p:sp>
        <p:nvSpPr>
          <p:cNvPr id="97" name="文本框 96"/>
          <p:cNvSpPr txBox="1"/>
          <p:nvPr userDrawn="1"/>
        </p:nvSpPr>
        <p:spPr>
          <a:xfrm>
            <a:off x="326390" y="5793740"/>
            <a:ext cx="11538585" cy="383540"/>
          </a:xfrm>
          <a:prstGeom prst="rect">
            <a:avLst/>
          </a:prstGeom>
          <a:noFill/>
        </p:spPr>
        <p:txBody>
          <a:bodyPr wrap="square" rtlCol="0">
            <a:spAutoFit/>
          </a:bodyPr>
          <a:lstStyle/>
          <a:p>
            <a:r>
              <a:rPr lang="en-US" altLang="zh-CN" sz="1900">
                <a:solidFill>
                  <a:srgbClr val="4F3B56"/>
                </a:solidFill>
              </a:rPr>
              <a:t>______________________________________________________________________________________________</a:t>
            </a:r>
            <a:endParaRPr lang="en-US" altLang="zh-CN" sz="1900">
              <a:solidFill>
                <a:srgbClr val="4F3B56"/>
              </a:solidFill>
            </a:endParaRPr>
          </a:p>
        </p:txBody>
      </p:sp>
      <p:sp>
        <p:nvSpPr>
          <p:cNvPr id="8" name="文本框 7"/>
          <p:cNvSpPr txBox="1"/>
          <p:nvPr userDrawn="1"/>
        </p:nvSpPr>
        <p:spPr>
          <a:xfrm>
            <a:off x="326390" y="534670"/>
            <a:ext cx="11538585" cy="383540"/>
          </a:xfrm>
          <a:prstGeom prst="rect">
            <a:avLst/>
          </a:prstGeom>
          <a:noFill/>
        </p:spPr>
        <p:txBody>
          <a:bodyPr wrap="square" rtlCol="0">
            <a:spAutoFit/>
          </a:bodyPr>
          <a:lstStyle/>
          <a:p>
            <a:r>
              <a:rPr lang="en-US" altLang="zh-CN" sz="1900">
                <a:solidFill>
                  <a:srgbClr val="958B9A"/>
                </a:solidFill>
              </a:rPr>
              <a:t>______________________________________________________________________________________________</a:t>
            </a:r>
            <a:endParaRPr lang="en-US" altLang="zh-CN" sz="1900">
              <a:solidFill>
                <a:srgbClr val="958B9A"/>
              </a:solidFill>
            </a:endParaRPr>
          </a:p>
        </p:txBody>
      </p:sp>
      <p:sp>
        <p:nvSpPr>
          <p:cNvPr id="11" name="标题占位符 1"/>
          <p:cNvSpPr>
            <a:spLocks noGrp="1"/>
          </p:cNvSpPr>
          <p:nvPr>
            <p:ph type="title" hasCustomPrompt="1"/>
          </p:nvPr>
        </p:nvSpPr>
        <p:spPr>
          <a:xfrm>
            <a:off x="450215" y="317500"/>
            <a:ext cx="9589770" cy="430530"/>
          </a:xfrm>
          <a:prstGeom prst="rect">
            <a:avLst/>
          </a:prstGeom>
        </p:spPr>
        <p:txBody>
          <a:bodyPr vert="horz" lIns="91440" tIns="45720" rIns="91440" bIns="45720" rtlCol="0" anchor="ctr">
            <a:noAutofit/>
          </a:bodyPr>
          <a:lstStyle>
            <a:lvl1pPr>
              <a:defRPr sz="2800">
                <a:latin typeface="+mj-ea"/>
                <a:ea typeface="+mj-ea"/>
              </a:defRPr>
            </a:lvl1pPr>
          </a:lstStyle>
          <a:p>
            <a:r>
              <a:rPr lang="en-US" altLang="zh-CN"/>
              <a:t>add title here</a:t>
            </a:r>
            <a:endParaRPr lang="en-US" altLang="zh-CN"/>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389255" y="6286500"/>
            <a:ext cx="1000760" cy="365125"/>
          </a:xfrm>
        </p:spPr>
        <p:txBody>
          <a:bodyPr/>
          <a:lstStyle>
            <a:lvl1pPr>
              <a:defRPr sz="1600">
                <a:latin typeface="+mn-lt"/>
                <a:cs typeface="+mn-lt"/>
              </a:defRPr>
            </a:lvl1pPr>
          </a:lstStyle>
          <a:p>
            <a:r>
              <a:rPr lang="en-US" altLang="zh-CN"/>
              <a:t>Page</a:t>
            </a:r>
            <a:fld id="{565CE74E-AB26-4998-AD42-012C4C1AD076}" type="slidenum">
              <a:rPr lang="zh-CN" altLang="en-US" smtClean="0"/>
            </a:fld>
            <a:endParaRPr lang="zh-CN" altLang="en-US"/>
          </a:p>
        </p:txBody>
      </p:sp>
      <p:sp>
        <p:nvSpPr>
          <p:cNvPr id="97" name="文本框 96"/>
          <p:cNvSpPr txBox="1"/>
          <p:nvPr userDrawn="1"/>
        </p:nvSpPr>
        <p:spPr>
          <a:xfrm>
            <a:off x="326390" y="5793740"/>
            <a:ext cx="11538585" cy="677108"/>
          </a:xfrm>
          <a:prstGeom prst="rect">
            <a:avLst/>
          </a:prstGeom>
          <a:noFill/>
        </p:spPr>
        <p:txBody>
          <a:bodyPr wrap="square" rtlCol="0">
            <a:spAutoFit/>
          </a:bodyPr>
          <a:lstStyle/>
          <a:p>
            <a:endParaRPr lang="en-US" altLang="zh-CN" sz="1900">
              <a:solidFill>
                <a:srgbClr val="4F3B56"/>
              </a:solidFill>
            </a:endParaRPr>
          </a:p>
          <a:p>
            <a:endParaRPr lang="en-US" altLang="zh-CN" sz="1900">
              <a:solidFill>
                <a:srgbClr val="4F3B56"/>
              </a:solidFill>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tags" Target="../tags/tag5.xml"/><Relationship Id="rId6" Type="http://schemas.openxmlformats.org/officeDocument/2006/relationships/image" Target="../media/image1.jpe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1.jpeg"/><Relationship Id="rId3" Type="http://schemas.openxmlformats.org/officeDocument/2006/relationships/tags" Target="../tags/tag6.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7" Type="http://schemas.openxmlformats.org/officeDocument/2006/relationships/tags" Target="../tags/tag11.xml"/><Relationship Id="rId6" Type="http://schemas.openxmlformats.org/officeDocument/2006/relationships/image" Target="../media/image1.jpeg"/><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custDataLst>
              <p:tags r:id="rId2"/>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3"/>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4"/>
            <p:custDataLst>
              <p:tags r:id="rId4"/>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流程图: 手动输入 6"/>
          <p:cNvSpPr/>
          <p:nvPr userDrawn="1"/>
        </p:nvSpPr>
        <p:spPr>
          <a:xfrm>
            <a:off x="1225550" y="643890"/>
            <a:ext cx="5518785" cy="5347335"/>
          </a:xfrm>
          <a:prstGeom prst="flowChartManualInput">
            <a:avLst/>
          </a:prstGeom>
          <a:solidFill>
            <a:srgbClr val="4F3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CASA_logo"/>
          <p:cNvPicPr>
            <a:picLocks noChangeAspect="1"/>
          </p:cNvPicPr>
          <p:nvPr userDrawn="1">
            <p:custDataLst>
              <p:tags r:id="rId5"/>
            </p:custDataLst>
          </p:nvPr>
        </p:nvPicPr>
        <p:blipFill>
          <a:blip r:embed="rId6"/>
          <a:srcRect l="26111" t="3306" r="28030" b="4389"/>
          <a:stretch>
            <a:fillRect/>
          </a:stretch>
        </p:blipFill>
        <p:spPr>
          <a:xfrm>
            <a:off x="11194415" y="6116955"/>
            <a:ext cx="528955" cy="666115"/>
          </a:xfrm>
          <a:prstGeom prst="rect">
            <a:avLst/>
          </a:prstGeom>
        </p:spPr>
      </p:pic>
    </p:spTree>
    <p:custDataLst>
      <p:tags r:id="rId7"/>
    </p:custData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endParaRPr lang="zh-CN" altLang="en-US"/>
          </a:p>
        </p:txBody>
      </p:sp>
      <p:sp>
        <p:nvSpPr>
          <p:cNvPr id="4" name="日期占位符 3"/>
          <p:cNvSpPr>
            <a:spLocks noGrp="1"/>
          </p:cNvSpPr>
          <p:nvPr>
            <p:ph type="dt" sz="half" idx="2"/>
          </p:nvPr>
        </p:nvSpPr>
        <p:spPr>
          <a:xfrm>
            <a:off x="8383905"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064895"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pic>
        <p:nvPicPr>
          <p:cNvPr id="7" name="图片 6" descr="CASA_logo"/>
          <p:cNvPicPr>
            <a:picLocks noChangeAspect="1"/>
          </p:cNvPicPr>
          <p:nvPr userDrawn="1">
            <p:custDataLst>
              <p:tags r:id="rId3"/>
            </p:custDataLst>
          </p:nvPr>
        </p:nvPicPr>
        <p:blipFill>
          <a:blip r:embed="rId4"/>
          <a:srcRect l="26111" t="3306" r="28030" b="4389"/>
          <a:stretch>
            <a:fillRect/>
          </a:stretch>
        </p:blipFill>
        <p:spPr>
          <a:xfrm>
            <a:off x="11194415" y="6116955"/>
            <a:ext cx="528955" cy="666115"/>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52"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custDataLst>
              <p:tags r:id="rId2"/>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3"/>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4"/>
            <p:custDataLst>
              <p:tags r:id="rId4"/>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pic>
        <p:nvPicPr>
          <p:cNvPr id="8" name="图片 7" descr="CASA_logo"/>
          <p:cNvPicPr>
            <a:picLocks noChangeAspect="1"/>
          </p:cNvPicPr>
          <p:nvPr userDrawn="1">
            <p:custDataLst>
              <p:tags r:id="rId5"/>
            </p:custDataLst>
          </p:nvPr>
        </p:nvPicPr>
        <p:blipFill>
          <a:blip r:embed="rId6"/>
          <a:srcRect l="26111" t="3306" r="28030" b="4389"/>
          <a:stretch>
            <a:fillRect/>
          </a:stretch>
        </p:blipFill>
        <p:spPr>
          <a:xfrm>
            <a:off x="11194415" y="6116955"/>
            <a:ext cx="528955" cy="666115"/>
          </a:xfrm>
          <a:prstGeom prst="rect">
            <a:avLst/>
          </a:prstGeom>
        </p:spPr>
      </p:pic>
      <p:sp>
        <p:nvSpPr>
          <p:cNvPr id="7" name="等腰三角形 6"/>
          <p:cNvSpPr/>
          <p:nvPr userDrawn="1"/>
        </p:nvSpPr>
        <p:spPr>
          <a:xfrm rot="5400000">
            <a:off x="-560070" y="1888490"/>
            <a:ext cx="4788535" cy="3668395"/>
          </a:xfrm>
          <a:prstGeom prst="triangle">
            <a:avLst/>
          </a:prstGeom>
          <a:pattFill prst="ltVert">
            <a:fgClr>
              <a:srgbClr val="4F3B56"/>
            </a:fgClr>
            <a:bgClr>
              <a:schemeClr val="bg1"/>
            </a:bgClr>
          </a:patt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rot="16200000">
            <a:off x="6286500" y="-2161540"/>
            <a:ext cx="3254375" cy="8491220"/>
          </a:xfrm>
          <a:custGeom>
            <a:avLst/>
            <a:gdLst>
              <a:gd name="connsiteX0" fmla="*/ 2365 w 5125"/>
              <a:gd name="connsiteY0" fmla="*/ 13372 h 13372"/>
              <a:gd name="connsiteX1" fmla="*/ 0 w 5125"/>
              <a:gd name="connsiteY1" fmla="*/ 0 h 13372"/>
              <a:gd name="connsiteX2" fmla="*/ 5125 w 5125"/>
              <a:gd name="connsiteY2" fmla="*/ 13370 h 13372"/>
              <a:gd name="connsiteX3" fmla="*/ 2365 w 5125"/>
              <a:gd name="connsiteY3" fmla="*/ 13372 h 13372"/>
            </a:gdLst>
            <a:ahLst/>
            <a:cxnLst>
              <a:cxn ang="0">
                <a:pos x="connsiteX0" y="connsiteY0"/>
              </a:cxn>
              <a:cxn ang="0">
                <a:pos x="connsiteX1" y="connsiteY1"/>
              </a:cxn>
              <a:cxn ang="0">
                <a:pos x="connsiteX2" y="connsiteY2"/>
              </a:cxn>
              <a:cxn ang="0">
                <a:pos x="connsiteX3" y="connsiteY3"/>
              </a:cxn>
            </a:cxnLst>
            <a:rect l="l" t="t" r="r" b="b"/>
            <a:pathLst>
              <a:path w="5125" h="13372">
                <a:moveTo>
                  <a:pt x="2365" y="13372"/>
                </a:moveTo>
                <a:lnTo>
                  <a:pt x="0" y="0"/>
                </a:lnTo>
                <a:lnTo>
                  <a:pt x="5125" y="13370"/>
                </a:lnTo>
                <a:lnTo>
                  <a:pt x="2365" y="13372"/>
                </a:lnTo>
                <a:close/>
              </a:path>
            </a:pathLst>
          </a:custGeom>
          <a:solidFill>
            <a:srgbClr val="4F3B56"/>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7"/>
    </p:custDataLst>
  </p:cSld>
  <p:clrMap bg1="lt1" tx1="dk1" bg2="lt2" tx2="dk2" accent1="accent1" accent2="accent2" accent3="accent3" accent4="accent4" accent5="accent5" accent6="accent6" hlink="hlink" folHlink="folHlink"/>
  <p:sldLayoutIdLst>
    <p:sldLayoutId id="2147483654" r:id="rId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9" Type="http://schemas.openxmlformats.org/officeDocument/2006/relationships/hyperlink" Target="https://doi.org/10.1016/j.landurbplan.2016.09.024" TargetMode="External"/><Relationship Id="rId8" Type="http://schemas.openxmlformats.org/officeDocument/2006/relationships/hyperlink" Target="https://doi.org/10.3390/ijgi10080532" TargetMode="External"/><Relationship Id="rId7" Type="http://schemas.openxmlformats.org/officeDocument/2006/relationships/hyperlink" Target="https://doi.org/10.1016/j.healthplace.2009.06.002" TargetMode="External"/><Relationship Id="rId6" Type="http://schemas.openxmlformats.org/officeDocument/2006/relationships/hyperlink" Target="https://doi.org/10.1016/j.ufug.2021.127029" TargetMode="External"/><Relationship Id="rId5" Type="http://schemas.openxmlformats.org/officeDocument/2006/relationships/hyperlink" Target="https://doi.org/10.1080/12265934.2016.1235487" TargetMode="External"/><Relationship Id="rId4" Type="http://schemas.openxmlformats.org/officeDocument/2006/relationships/hyperlink" Target="https://doi.org/10.3969/j.issn.1672" TargetMode="External"/><Relationship Id="rId3" Type="http://schemas.openxmlformats.org/officeDocument/2006/relationships/hyperlink" Target="https://doi.org/10.1080/13658816.2019.1591415" TargetMode="External"/><Relationship Id="rId2" Type="http://schemas.openxmlformats.org/officeDocument/2006/relationships/hyperlink" Target="https://doi.org/10.1080/13504509.2015.1061066" TargetMode="External"/><Relationship Id="rId14" Type="http://schemas.openxmlformats.org/officeDocument/2006/relationships/slideLayout" Target="../slideLayouts/slideLayout2.xml"/><Relationship Id="rId13" Type="http://schemas.openxmlformats.org/officeDocument/2006/relationships/hyperlink" Target="https://doi.org/10.18402/resci.2017.03.05" TargetMode="External"/><Relationship Id="rId12" Type="http://schemas.openxmlformats.org/officeDocument/2006/relationships/hyperlink" Target="https://doi.org/10.1186/1476-072X-10-31" TargetMode="External"/><Relationship Id="rId11" Type="http://schemas.openxmlformats.org/officeDocument/2006/relationships/hyperlink" Target="https://www.researchgate.net/publication/287911676" TargetMode="External"/><Relationship Id="rId10" Type="http://schemas.openxmlformats.org/officeDocument/2006/relationships/hyperlink" Target="https://doi.org/10.13931/j.cnki.bjfuss.2019166" TargetMode="Externa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0" name="矩形 19"/>
          <p:cNvSpPr/>
          <p:nvPr/>
        </p:nvSpPr>
        <p:spPr>
          <a:xfrm>
            <a:off x="0" y="1144270"/>
            <a:ext cx="7769860" cy="4206875"/>
          </a:xfrm>
          <a:custGeom>
            <a:avLst/>
            <a:gdLst>
              <a:gd name="connsiteX0" fmla="*/ 0 w 7468136"/>
              <a:gd name="connsiteY0" fmla="*/ 0 h 4957402"/>
              <a:gd name="connsiteX1" fmla="*/ 7468136 w 7468136"/>
              <a:gd name="connsiteY1" fmla="*/ 0 h 4957402"/>
              <a:gd name="connsiteX2" fmla="*/ 7468136 w 7468136"/>
              <a:gd name="connsiteY2" fmla="*/ 4957402 h 4957402"/>
              <a:gd name="connsiteX3" fmla="*/ 0 w 7468136"/>
              <a:gd name="connsiteY3" fmla="*/ 4957402 h 4957402"/>
              <a:gd name="connsiteX4" fmla="*/ 0 w 7468136"/>
              <a:gd name="connsiteY4" fmla="*/ 0 h 4957402"/>
              <a:gd name="connsiteX0-1" fmla="*/ 0 w 7468136"/>
              <a:gd name="connsiteY0-2" fmla="*/ 0 h 4967130"/>
              <a:gd name="connsiteX1-3" fmla="*/ 7468136 w 7468136"/>
              <a:gd name="connsiteY1-4" fmla="*/ 0 h 4967130"/>
              <a:gd name="connsiteX2-5" fmla="*/ 4773575 w 7468136"/>
              <a:gd name="connsiteY2-6" fmla="*/ 4967130 h 4967130"/>
              <a:gd name="connsiteX3-7" fmla="*/ 0 w 7468136"/>
              <a:gd name="connsiteY3-8" fmla="*/ 4957402 h 4967130"/>
              <a:gd name="connsiteX4-9" fmla="*/ 0 w 7468136"/>
              <a:gd name="connsiteY4-10" fmla="*/ 0 h 49671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68136" h="4967130">
                <a:moveTo>
                  <a:pt x="0" y="0"/>
                </a:moveTo>
                <a:lnTo>
                  <a:pt x="7468136" y="0"/>
                </a:lnTo>
                <a:lnTo>
                  <a:pt x="4773575" y="4967130"/>
                </a:lnTo>
                <a:lnTo>
                  <a:pt x="0" y="4957402"/>
                </a:lnTo>
                <a:lnTo>
                  <a:pt x="0" y="0"/>
                </a:lnTo>
                <a:close/>
              </a:path>
            </a:pathLst>
          </a:custGeom>
          <a:solidFill>
            <a:srgbClr val="4F3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85115" y="3606165"/>
            <a:ext cx="3164840" cy="306705"/>
          </a:xfrm>
          <a:prstGeom prst="rect">
            <a:avLst/>
          </a:prstGeom>
          <a:noFill/>
        </p:spPr>
        <p:txBody>
          <a:bodyPr wrap="square" lIns="91440" tIns="45720" rIns="91440" bIns="45720" rtlCol="0" anchor="t">
            <a:spAutoFit/>
          </a:bodyPr>
          <a:lstStyle/>
          <a:p>
            <a:r>
              <a:rPr lang="en-US" altLang="zh-CN" sz="1400">
                <a:solidFill>
                  <a:schemeClr val="bg1"/>
                </a:solidFill>
                <a:latin typeface="Arial" panose="020B0604020202020204" pitchFamily="34" charset="0"/>
                <a:ea typeface="+mj-ea"/>
                <a:cs typeface="Arial" panose="020B0604020202020204" pitchFamily="34" charset="0"/>
              </a:rPr>
              <a:t>MSc Smart City and Urban Analytics</a:t>
            </a:r>
            <a:endParaRPr lang="en-US" altLang="zh-CN" sz="1400">
              <a:solidFill>
                <a:schemeClr val="bg1"/>
              </a:solidFill>
              <a:latin typeface="Arial" panose="020B0604020202020204" pitchFamily="34" charset="0"/>
              <a:ea typeface="+mj-ea"/>
              <a:cs typeface="Arial" panose="020B0604020202020204" pitchFamily="34" charset="0"/>
            </a:endParaRPr>
          </a:p>
        </p:txBody>
      </p:sp>
      <p:sp>
        <p:nvSpPr>
          <p:cNvPr id="7" name="TextBox 6"/>
          <p:cNvSpPr txBox="1"/>
          <p:nvPr/>
        </p:nvSpPr>
        <p:spPr>
          <a:xfrm>
            <a:off x="285115" y="2776855"/>
            <a:ext cx="3861435" cy="521970"/>
          </a:xfrm>
          <a:prstGeom prst="rect">
            <a:avLst/>
          </a:prstGeom>
          <a:noFill/>
          <a:ln>
            <a:noFill/>
          </a:ln>
        </p:spPr>
        <p:txBody>
          <a:bodyPr wrap="square" rtlCol="0">
            <a:spAutoFit/>
          </a:bodyPr>
          <a:lstStyle/>
          <a:p>
            <a:r>
              <a:rPr lang="en-US" altLang="en-ZA" sz="2800">
                <a:solidFill>
                  <a:schemeClr val="bg1"/>
                </a:solidFill>
                <a:latin typeface="Arial" panose="020B0604020202020204" pitchFamily="34" charset="0"/>
                <a:cs typeface="Arial" panose="020B0604020202020204" pitchFamily="34" charset="0"/>
              </a:rPr>
              <a:t>Dissertation Proposal</a:t>
            </a:r>
            <a:endParaRPr lang="en-US" altLang="en-ZA" sz="2800">
              <a:solidFill>
                <a:schemeClr val="bg1"/>
              </a:solidFill>
              <a:latin typeface="Arial" panose="020B0604020202020204" pitchFamily="34" charset="0"/>
              <a:cs typeface="Arial" panose="020B0604020202020204" pitchFamily="34" charset="0"/>
            </a:endParaRPr>
          </a:p>
        </p:txBody>
      </p:sp>
      <p:sp>
        <p:nvSpPr>
          <p:cNvPr id="10" name="文本框 9"/>
          <p:cNvSpPr txBox="1"/>
          <p:nvPr/>
        </p:nvSpPr>
        <p:spPr>
          <a:xfrm>
            <a:off x="3715690" y="4854022"/>
            <a:ext cx="1325880" cy="368300"/>
          </a:xfrm>
          <a:prstGeom prst="rect">
            <a:avLst/>
          </a:prstGeom>
          <a:noFill/>
        </p:spPr>
        <p:txBody>
          <a:bodyPr wrap="none" rtlCol="0">
            <a:spAutoFit/>
          </a:bodyPr>
          <a:lstStyle/>
          <a:p>
            <a:r>
              <a:rPr lang="en-US" altLang="zh-CN">
                <a:solidFill>
                  <a:schemeClr val="bg1"/>
                </a:solidFill>
                <a:latin typeface="Arial" panose="020B0604020202020204" pitchFamily="34" charset="0"/>
                <a:cs typeface="Arial" panose="020B0604020202020204" pitchFamily="34" charset="0"/>
              </a:rPr>
              <a:t>2022.03.25</a:t>
            </a:r>
            <a:endParaRPr lang="zh-CN" altLang="en-US">
              <a:solidFill>
                <a:schemeClr val="bg1"/>
              </a:solidFill>
              <a:latin typeface="Arial" panose="020B0604020202020204" pitchFamily="34" charset="0"/>
              <a:cs typeface="Arial" panose="020B0604020202020204" pitchFamily="34" charset="0"/>
            </a:endParaRPr>
          </a:p>
        </p:txBody>
      </p:sp>
      <p:sp>
        <p:nvSpPr>
          <p:cNvPr id="2" name="TextBox 6"/>
          <p:cNvSpPr txBox="1"/>
          <p:nvPr/>
        </p:nvSpPr>
        <p:spPr>
          <a:xfrm>
            <a:off x="285115" y="1454785"/>
            <a:ext cx="7150100" cy="1014730"/>
          </a:xfrm>
          <a:prstGeom prst="rect">
            <a:avLst/>
          </a:prstGeom>
          <a:noFill/>
          <a:ln>
            <a:noFill/>
          </a:ln>
        </p:spPr>
        <p:txBody>
          <a:bodyPr wrap="square" rtlCol="0">
            <a:spAutoFit/>
          </a:bodyPr>
          <a:lstStyle/>
          <a:p>
            <a:r>
              <a:rPr lang="en-US" altLang="en-ZA" sz="2000" dirty="0">
                <a:solidFill>
                  <a:schemeClr val="bg1"/>
                </a:solidFill>
                <a:latin typeface="Arial" panose="020B0604020202020204" pitchFamily="34" charset="0"/>
                <a:cs typeface="Arial" panose="020B0604020202020204" pitchFamily="34" charset="0"/>
              </a:rPr>
              <a:t>Multi-scale accessibility of greenspace and its equity in London based on  two-step floating catchment area method </a:t>
            </a:r>
            <a:endParaRPr lang="en-US" altLang="en-ZA" sz="2000" dirty="0">
              <a:solidFill>
                <a:schemeClr val="bg1"/>
              </a:solidFill>
              <a:latin typeface="Arial" panose="020B0604020202020204" pitchFamily="34" charset="0"/>
              <a:cs typeface="Arial" panose="020B0604020202020204" pitchFamily="34" charset="0"/>
            </a:endParaRPr>
          </a:p>
          <a:p>
            <a:r>
              <a:rPr lang="en-US" altLang="en-ZA" sz="2000" dirty="0">
                <a:solidFill>
                  <a:schemeClr val="bg1"/>
                </a:solidFill>
                <a:latin typeface="Arial" panose="020B0604020202020204" pitchFamily="34" charset="0"/>
                <a:cs typeface="Arial" panose="020B0604020202020204" pitchFamily="34" charset="0"/>
              </a:rPr>
              <a:t>( 2SFCA)</a:t>
            </a:r>
            <a:endParaRPr lang="en-US" altLang="en-ZA" sz="2000" dirty="0">
              <a:solidFill>
                <a:schemeClr val="bg1"/>
              </a:solidFill>
              <a:latin typeface="Arial" panose="020B0604020202020204" pitchFamily="34" charset="0"/>
              <a:cs typeface="Arial" panose="020B0604020202020204" pitchFamily="34" charset="0"/>
            </a:endParaRPr>
          </a:p>
        </p:txBody>
      </p:sp>
      <p:sp>
        <p:nvSpPr>
          <p:cNvPr id="3" name="文本框 2"/>
          <p:cNvSpPr txBox="1"/>
          <p:nvPr/>
        </p:nvSpPr>
        <p:spPr>
          <a:xfrm>
            <a:off x="285115" y="4220210"/>
            <a:ext cx="3164840" cy="306705"/>
          </a:xfrm>
          <a:prstGeom prst="rect">
            <a:avLst/>
          </a:prstGeom>
          <a:noFill/>
        </p:spPr>
        <p:txBody>
          <a:bodyPr wrap="square" lIns="91440" tIns="45720" rIns="91440" bIns="45720" rtlCol="0" anchor="t">
            <a:spAutoFit/>
          </a:bodyPr>
          <a:lstStyle/>
          <a:p>
            <a:r>
              <a:rPr lang="en-US" altLang="zh-CN" sz="1400">
                <a:solidFill>
                  <a:schemeClr val="bg1"/>
                </a:solidFill>
                <a:latin typeface="Arial" panose="020B0604020202020204" pitchFamily="34" charset="0"/>
                <a:ea typeface="+mj-ea"/>
                <a:cs typeface="Arial" panose="020B0604020202020204" pitchFamily="34" charset="0"/>
              </a:rPr>
              <a:t>Junqi Hu</a:t>
            </a:r>
            <a:endParaRPr lang="en-US" altLang="zh-CN" sz="1400">
              <a:solidFill>
                <a:schemeClr val="bg1"/>
              </a:solidFill>
              <a:latin typeface="Arial" panose="020B0604020202020204" pitchFamily="34" charset="0"/>
              <a:ea typeface="+mj-ea"/>
              <a:cs typeface="Arial" panose="020B0604020202020204" pitchFamily="34" charset="0"/>
            </a:endParaRPr>
          </a:p>
        </p:txBody>
      </p:sp>
      <p:sp>
        <p:nvSpPr>
          <p:cNvPr id="6" name="文本框 2"/>
          <p:cNvSpPr txBox="1"/>
          <p:nvPr/>
        </p:nvSpPr>
        <p:spPr>
          <a:xfrm>
            <a:off x="285115" y="4220210"/>
            <a:ext cx="3164840" cy="306705"/>
          </a:xfrm>
          <a:prstGeom prst="rect">
            <a:avLst/>
          </a:prstGeom>
          <a:noFill/>
        </p:spPr>
        <p:txBody>
          <a:bodyPr wrap="square" lIns="91440" tIns="45720" rIns="91440" bIns="45720" rtlCol="0" anchor="t">
            <a:spAutoFit/>
          </a:bodyPr>
          <a:lstStyle/>
          <a:p>
            <a:r>
              <a:rPr lang="en-US" altLang="zh-CN" sz="1400">
                <a:solidFill>
                  <a:schemeClr val="bg1"/>
                </a:solidFill>
                <a:latin typeface="Arial" panose="020B0604020202020204" pitchFamily="34" charset="0"/>
                <a:ea typeface="+mj-ea"/>
                <a:cs typeface="Arial" panose="020B0604020202020204" pitchFamily="34" charset="0"/>
              </a:rPr>
              <a:t>Junqi Hu</a:t>
            </a:r>
            <a:endParaRPr lang="en-US" altLang="zh-CN" sz="1400">
              <a:solidFill>
                <a:schemeClr val="bg1"/>
              </a:solidFill>
              <a:latin typeface="Arial" panose="020B0604020202020204" pitchFamily="34" charset="0"/>
              <a:ea typeface="+mj-ea"/>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10" descr="地图&#10;&#10;描述已自动生成"/>
          <p:cNvPicPr>
            <a:picLocks noChangeAspect="1"/>
          </p:cNvPicPr>
          <p:nvPr/>
        </p:nvPicPr>
        <p:blipFill rotWithShape="1">
          <a:blip r:embed="rId1" cstate="print">
            <a:alphaModFix amt="50000"/>
            <a:extLst>
              <a:ext uri="{28A0092B-C50C-407E-A947-70E740481C1C}">
                <a14:useLocalDpi xmlns:a14="http://schemas.microsoft.com/office/drawing/2010/main" val="0"/>
              </a:ext>
            </a:extLst>
          </a:blip>
          <a:srcRect l="25991" t="12181" r="3320" b="12181"/>
          <a:stretch>
            <a:fillRect/>
          </a:stretch>
        </p:blipFill>
        <p:spPr>
          <a:xfrm>
            <a:off x="3164412" y="876951"/>
            <a:ext cx="8606375" cy="5187315"/>
          </a:xfrm>
          <a:prstGeom prst="rect">
            <a:avLst/>
          </a:prstGeom>
          <a:ln>
            <a:noFill/>
          </a:ln>
          <a:effectLst>
            <a:softEdge rad="635000"/>
          </a:effectLst>
        </p:spPr>
      </p:pic>
      <p:sp>
        <p:nvSpPr>
          <p:cNvPr id="2" name="标题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References</a:t>
            </a:r>
            <a:r>
              <a:rPr lang="en-US" dirty="0">
                <a:cs typeface="+mj-ea"/>
              </a:rPr>
              <a:t> </a:t>
            </a:r>
            <a:endParaRPr lang="en-US" dirty="0"/>
          </a:p>
        </p:txBody>
      </p:sp>
      <p:sp>
        <p:nvSpPr>
          <p:cNvPr id="3" name="灯片编号占位符 2"/>
          <p:cNvSpPr>
            <a:spLocks noGrp="1"/>
          </p:cNvSpPr>
          <p:nvPr>
            <p:ph type="sldNum" sz="quarter" idx="12"/>
          </p:nvPr>
        </p:nvSpPr>
        <p:spPr/>
        <p:txBody>
          <a:bodyPr/>
          <a:lstStyle/>
          <a:p>
            <a:r>
              <a:rPr lang="en-US" altLang="zh-CN"/>
              <a:t>Page</a:t>
            </a:r>
            <a:fld id="{565CE74E-AB26-4998-AD42-012C4C1AD076}" type="slidenum">
              <a:rPr lang="zh-CN" altLang="en-US" smtClean="0"/>
            </a:fld>
            <a:endParaRPr lang="zh-CN" altLang="en-US"/>
          </a:p>
        </p:txBody>
      </p:sp>
      <p:sp>
        <p:nvSpPr>
          <p:cNvPr id="6" name="TextBox 5"/>
          <p:cNvSpPr txBox="1"/>
          <p:nvPr/>
        </p:nvSpPr>
        <p:spPr>
          <a:xfrm>
            <a:off x="624322" y="793734"/>
            <a:ext cx="10162120" cy="560153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Arial" panose="020B0604020202020204" pitchFamily="34" charset="0"/>
              <a:buChar char="•"/>
            </a:pPr>
            <a:endParaRPr lang="en-US" sz="1400" b="1" dirty="0">
              <a:solidFill>
                <a:schemeClr val="bg1">
                  <a:lumMod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i="1" dirty="0">
                <a:solidFill>
                  <a:schemeClr val="bg1">
                    <a:lumMod val="50000"/>
                  </a:schemeClr>
                </a:solidFill>
                <a:latin typeface="Arial" panose="020B0604020202020204" pitchFamily="34" charset="0"/>
                <a:cs typeface="Arial" panose="020B0604020202020204" pitchFamily="34" charset="0"/>
              </a:rPr>
              <a:t>Cetin, M. (2015). Using GIS analysis to assess urban green space in terms of accessibility: Case study in </a:t>
            </a:r>
            <a:r>
              <a:rPr lang="en-US" sz="1100" b="1" i="1" dirty="0" err="1">
                <a:solidFill>
                  <a:schemeClr val="bg1">
                    <a:lumMod val="50000"/>
                  </a:schemeClr>
                </a:solidFill>
                <a:latin typeface="Arial" panose="020B0604020202020204" pitchFamily="34" charset="0"/>
                <a:cs typeface="Arial" panose="020B0604020202020204" pitchFamily="34" charset="0"/>
              </a:rPr>
              <a:t>Kutahya</a:t>
            </a:r>
            <a:r>
              <a:rPr lang="en-US" sz="1100" b="1" i="1" dirty="0">
                <a:solidFill>
                  <a:schemeClr val="bg1">
                    <a:lumMod val="50000"/>
                  </a:schemeClr>
                </a:solidFill>
                <a:latin typeface="Arial" panose="020B0604020202020204" pitchFamily="34" charset="0"/>
                <a:cs typeface="Arial" panose="020B0604020202020204" pitchFamily="34" charset="0"/>
              </a:rPr>
              <a:t>. International Journal of Sustainable Development and World Ecology, 22(5), 420–424. </a:t>
            </a:r>
            <a:r>
              <a:rPr lang="en-US" sz="1100" b="1" i="1" dirty="0">
                <a:solidFill>
                  <a:schemeClr val="bg1">
                    <a:lumMod val="50000"/>
                  </a:schemeClr>
                </a:solidFill>
                <a:latin typeface="Arial" panose="020B0604020202020204" pitchFamily="34" charset="0"/>
                <a:cs typeface="Arial" panose="020B0604020202020204" pitchFamily="34" charset="0"/>
                <a:hlinkClick r:id="rId2"/>
              </a:rPr>
              <a:t>https://doi.org/10.1080/13504509.2015.1061066</a:t>
            </a:r>
            <a:endParaRPr lang="en-US" sz="1100" b="1" i="1" dirty="0">
              <a:solidFill>
                <a:schemeClr val="bg1">
                  <a:lumMod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i="1" dirty="0">
                <a:solidFill>
                  <a:schemeClr val="bg1">
                    <a:lumMod val="50000"/>
                  </a:schemeClr>
                </a:solidFill>
                <a:latin typeface="Arial" panose="020B0604020202020204" pitchFamily="34" charset="0"/>
                <a:cs typeface="Arial" panose="020B0604020202020204" pitchFamily="34" charset="0"/>
              </a:rPr>
              <a:t>Chen, C., &amp; </a:t>
            </a:r>
            <a:r>
              <a:rPr lang="en-US" sz="1100" b="1" i="1" dirty="0" err="1">
                <a:solidFill>
                  <a:schemeClr val="bg1">
                    <a:lumMod val="50000"/>
                  </a:schemeClr>
                </a:solidFill>
                <a:latin typeface="Arial" panose="020B0604020202020204" pitchFamily="34" charset="0"/>
                <a:cs typeface="Arial" panose="020B0604020202020204" pitchFamily="34" charset="0"/>
              </a:rPr>
              <a:t>Xiu</a:t>
            </a:r>
            <a:r>
              <a:rPr lang="en-US" sz="1100" b="1" i="1" dirty="0">
                <a:solidFill>
                  <a:schemeClr val="bg1">
                    <a:lumMod val="50000"/>
                  </a:schemeClr>
                </a:solidFill>
                <a:latin typeface="Arial" panose="020B0604020202020204" pitchFamily="34" charset="0"/>
                <a:cs typeface="Arial" panose="020B0604020202020204" pitchFamily="34" charset="0"/>
              </a:rPr>
              <a:t>, C.-L. (2014). SPATIAL ACCESSIBILITY OF LARGE GENERAL HOSPITALS IN CHANGCHUN CITY SPATIAL ACCESSIBILITY OF LARGE GENERAL HOSPITALS IN CHANGCHUN CITY CENTER BASED ON STREET NETWORK CENTRALITY CENTER BASED ON STREET NETWORK CENTRALITY </a:t>
            </a:r>
            <a:r>
              <a:rPr lang="zh-CN" altLang="en-US" sz="1100" b="1" i="1" dirty="0">
                <a:solidFill>
                  <a:schemeClr val="bg1">
                    <a:lumMod val="50000"/>
                  </a:schemeClr>
                </a:solidFill>
                <a:latin typeface="Arial" panose="020B0604020202020204" pitchFamily="34" charset="0"/>
                <a:cs typeface="Arial" panose="020B0604020202020204" pitchFamily="34" charset="0"/>
              </a:rPr>
              <a:t>人文地理</a:t>
            </a:r>
            <a:r>
              <a:rPr lang="en-US" altLang="zh-CN" sz="1100" b="1" i="1" dirty="0">
                <a:solidFill>
                  <a:schemeClr val="bg1">
                    <a:lumMod val="50000"/>
                  </a:schemeClr>
                </a:solidFill>
                <a:latin typeface="Arial" panose="020B0604020202020204" pitchFamily="34" charset="0"/>
                <a:cs typeface="Arial" panose="020B0604020202020204" pitchFamily="34" charset="0"/>
              </a:rPr>
              <a:t>. </a:t>
            </a:r>
            <a:r>
              <a:rPr lang="en-US" sz="1100" b="1" i="1" dirty="0">
                <a:solidFill>
                  <a:schemeClr val="bg1">
                    <a:lumMod val="50000"/>
                  </a:schemeClr>
                </a:solidFill>
                <a:latin typeface="Arial" panose="020B0604020202020204" pitchFamily="34" charset="0"/>
                <a:cs typeface="Arial" panose="020B0604020202020204" pitchFamily="34" charset="0"/>
              </a:rPr>
              <a:t>HUMAN GEOGRAPHY, 29(5), 29.</a:t>
            </a:r>
            <a:endParaRPr lang="en-US" sz="1100" b="1" i="1" dirty="0">
              <a:solidFill>
                <a:schemeClr val="bg1">
                  <a:lumMod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i="1" dirty="0">
                <a:solidFill>
                  <a:schemeClr val="bg1">
                    <a:lumMod val="50000"/>
                  </a:schemeClr>
                </a:solidFill>
                <a:latin typeface="Arial" panose="020B0604020202020204" pitchFamily="34" charset="0"/>
                <a:cs typeface="Arial" panose="020B0604020202020204" pitchFamily="34" charset="0"/>
              </a:rPr>
              <a:t>Chen, X., &amp; Jia, P. (2019). A comparative analysis of accessibility measures by the two-step floating catchment area (2SFCA) method. International Journal of Geographical Information Science, 33(9), 1739–1758. </a:t>
            </a:r>
            <a:r>
              <a:rPr lang="en-US" sz="1100" b="1" i="1" dirty="0">
                <a:solidFill>
                  <a:schemeClr val="bg1">
                    <a:lumMod val="50000"/>
                  </a:schemeClr>
                </a:solidFill>
                <a:latin typeface="Arial" panose="020B0604020202020204" pitchFamily="34" charset="0"/>
                <a:cs typeface="Arial" panose="020B0604020202020204" pitchFamily="34" charset="0"/>
                <a:hlinkClick r:id="rId3"/>
              </a:rPr>
              <a:t>https://doi.org/10.1080/13658816.2019.1591415</a:t>
            </a:r>
            <a:endParaRPr lang="en-US" sz="1100" b="1" i="1" dirty="0">
              <a:solidFill>
                <a:schemeClr val="bg1">
                  <a:lumMod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i="1" dirty="0">
                <a:solidFill>
                  <a:schemeClr val="bg1">
                    <a:lumMod val="50000"/>
                  </a:schemeClr>
                </a:solidFill>
                <a:latin typeface="Arial" panose="020B0604020202020204" pitchFamily="34" charset="0"/>
                <a:cs typeface="Arial" panose="020B0604020202020204" pitchFamily="34" charset="0"/>
              </a:rPr>
              <a:t>Geospatial, </a:t>
            </a:r>
            <a:r>
              <a:rPr lang="zh-CN" altLang="en-US" sz="1100" b="1" i="1" dirty="0">
                <a:solidFill>
                  <a:schemeClr val="bg1">
                    <a:lumMod val="50000"/>
                  </a:schemeClr>
                </a:solidFill>
                <a:latin typeface="Arial" panose="020B0604020202020204" pitchFamily="34" charset="0"/>
                <a:cs typeface="Arial" panose="020B0604020202020204" pitchFamily="34" charset="0"/>
              </a:rPr>
              <a:t>地 理 空 间 信 息</a:t>
            </a:r>
            <a:r>
              <a:rPr lang="en-US" altLang="zh-CN" sz="1100" b="1" i="1" dirty="0">
                <a:solidFill>
                  <a:schemeClr val="bg1">
                    <a:lumMod val="50000"/>
                  </a:schemeClr>
                </a:solidFill>
                <a:latin typeface="Arial" panose="020B0604020202020204" pitchFamily="34" charset="0"/>
                <a:cs typeface="Arial" panose="020B0604020202020204" pitchFamily="34" charset="0"/>
              </a:rPr>
              <a:t>. (2019). </a:t>
            </a:r>
            <a:r>
              <a:rPr lang="zh-CN" altLang="en-US" sz="1100" b="1" i="1" dirty="0">
                <a:solidFill>
                  <a:schemeClr val="bg1">
                    <a:lumMod val="50000"/>
                  </a:schemeClr>
                </a:solidFill>
                <a:latin typeface="Arial" panose="020B0604020202020204" pitchFamily="34" charset="0"/>
                <a:cs typeface="Arial" panose="020B0604020202020204" pitchFamily="34" charset="0"/>
              </a:rPr>
              <a:t>基于两步移动搜索法的公园绿地可达性研究 段松江</a:t>
            </a:r>
            <a:r>
              <a:rPr lang="en-US" altLang="zh-CN" sz="1100" b="1" i="1" dirty="0">
                <a:solidFill>
                  <a:schemeClr val="bg1">
                    <a:lumMod val="50000"/>
                  </a:schemeClr>
                </a:solidFill>
                <a:latin typeface="Arial" panose="020B0604020202020204" pitchFamily="34" charset="0"/>
                <a:cs typeface="Arial" panose="020B0604020202020204" pitchFamily="34" charset="0"/>
              </a:rPr>
              <a:t>. 17(8). </a:t>
            </a:r>
            <a:r>
              <a:rPr lang="en-US" sz="1100" b="1" i="1" dirty="0">
                <a:solidFill>
                  <a:schemeClr val="bg1">
                    <a:lumMod val="50000"/>
                  </a:schemeClr>
                </a:solidFill>
                <a:latin typeface="Arial" panose="020B0604020202020204" pitchFamily="34" charset="0"/>
                <a:cs typeface="Arial" panose="020B0604020202020204" pitchFamily="34" charset="0"/>
                <a:hlinkClick r:id="rId4"/>
              </a:rPr>
              <a:t>https://doi.org/10.3969/j.issn.1672</a:t>
            </a:r>
            <a:endParaRPr lang="en-US" sz="1100" b="1" i="1" dirty="0">
              <a:solidFill>
                <a:schemeClr val="bg1">
                  <a:lumMod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i="1" dirty="0">
                <a:solidFill>
                  <a:schemeClr val="bg1">
                    <a:lumMod val="50000"/>
                  </a:schemeClr>
                </a:solidFill>
                <a:latin typeface="Arial" panose="020B0604020202020204" pitchFamily="34" charset="0"/>
                <a:cs typeface="Arial" panose="020B0604020202020204" pitchFamily="34" charset="0"/>
              </a:rPr>
              <a:t>Jang, S., An, Y., Yi, C., &amp; Lee, S. (2017). Assessing the spatial equity of Seoul’s public transportation using the Gini coefficient based on its accessibility. International Journal of Urban Sciences, 21(1), 91–107. </a:t>
            </a:r>
            <a:r>
              <a:rPr lang="en-US" sz="1100" b="1" i="1" dirty="0">
                <a:solidFill>
                  <a:schemeClr val="bg1">
                    <a:lumMod val="50000"/>
                  </a:schemeClr>
                </a:solidFill>
                <a:latin typeface="Arial" panose="020B0604020202020204" pitchFamily="34" charset="0"/>
                <a:cs typeface="Arial" panose="020B0604020202020204" pitchFamily="34" charset="0"/>
                <a:hlinkClick r:id="rId5"/>
              </a:rPr>
              <a:t>https://doi.org/10.1080/12265934.2016.1235487</a:t>
            </a:r>
            <a:endParaRPr lang="en-US" sz="1100" b="1" i="1" dirty="0">
              <a:solidFill>
                <a:schemeClr val="bg1">
                  <a:lumMod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i="1" dirty="0">
                <a:solidFill>
                  <a:schemeClr val="bg1">
                    <a:lumMod val="50000"/>
                  </a:schemeClr>
                </a:solidFill>
                <a:latin typeface="Arial" panose="020B0604020202020204" pitchFamily="34" charset="0"/>
                <a:cs typeface="Arial" panose="020B0604020202020204" pitchFamily="34" charset="0"/>
              </a:rPr>
              <a:t>Liu, D., Kwan, M. P., &amp; Kan, Z. (2021). Analysis of urban green space accessibility and distribution inequity in the City of Chicago. Urban Forestry and Urban Greening, 59. </a:t>
            </a:r>
            <a:r>
              <a:rPr lang="en-US" sz="1100" b="1" i="1" dirty="0">
                <a:solidFill>
                  <a:schemeClr val="bg1">
                    <a:lumMod val="50000"/>
                  </a:schemeClr>
                </a:solidFill>
                <a:latin typeface="Arial" panose="020B0604020202020204" pitchFamily="34" charset="0"/>
                <a:cs typeface="Arial" panose="020B0604020202020204" pitchFamily="34" charset="0"/>
                <a:hlinkClick r:id="rId6"/>
              </a:rPr>
              <a:t>https://doi.org/10.1016/j.ufug.2021.127029</a:t>
            </a:r>
            <a:endParaRPr lang="en-US" sz="1100" b="1" i="1" dirty="0">
              <a:solidFill>
                <a:schemeClr val="bg1">
                  <a:lumMod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i="1" dirty="0">
                <a:solidFill>
                  <a:schemeClr val="bg1">
                    <a:lumMod val="50000"/>
                  </a:schemeClr>
                </a:solidFill>
                <a:latin typeface="Arial" panose="020B0604020202020204" pitchFamily="34" charset="0"/>
                <a:cs typeface="Arial" panose="020B0604020202020204" pitchFamily="34" charset="0"/>
              </a:rPr>
              <a:t>Luo, W., &amp; Qi, Y. (2009). An enhanced two-step floating catchment area (E2SFCA) method for measuring spatial accessibility to primary care physicians. Health and Place, 15(4), 1100–1107. </a:t>
            </a:r>
            <a:r>
              <a:rPr lang="en-US" sz="1100" b="1" i="1" dirty="0">
                <a:solidFill>
                  <a:schemeClr val="bg1">
                    <a:lumMod val="50000"/>
                  </a:schemeClr>
                </a:solidFill>
                <a:latin typeface="Arial" panose="020B0604020202020204" pitchFamily="34" charset="0"/>
                <a:cs typeface="Arial" panose="020B0604020202020204" pitchFamily="34" charset="0"/>
                <a:hlinkClick r:id="rId7"/>
              </a:rPr>
              <a:t>https://doi.org/10.1016/j.healthplace.2009.06.002</a:t>
            </a:r>
            <a:endParaRPr lang="en-US" sz="1100" b="1" i="1" dirty="0">
              <a:solidFill>
                <a:schemeClr val="bg1">
                  <a:lumMod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i="1" dirty="0">
                <a:solidFill>
                  <a:schemeClr val="bg1">
                    <a:lumMod val="50000"/>
                  </a:schemeClr>
                </a:solidFill>
                <a:latin typeface="Arial" panose="020B0604020202020204" pitchFamily="34" charset="0"/>
                <a:cs typeface="Arial" panose="020B0604020202020204" pitchFamily="34" charset="0"/>
              </a:rPr>
              <a:t>Park, J., &amp; Goldberg, D. W. (2021). A review of recent spatial accessibility studies that benefitted from advanced geospatial information: Multimodal transportation and spatiotemporal disaggregation. In ISPRS International Journal of Geo-Information (Vol. 10, Issue 8). MDPI AG. </a:t>
            </a:r>
            <a:r>
              <a:rPr lang="en-US" sz="1100" b="1" i="1" dirty="0">
                <a:solidFill>
                  <a:schemeClr val="bg1">
                    <a:lumMod val="50000"/>
                  </a:schemeClr>
                </a:solidFill>
                <a:latin typeface="Arial" panose="020B0604020202020204" pitchFamily="34" charset="0"/>
                <a:cs typeface="Arial" panose="020B0604020202020204" pitchFamily="34" charset="0"/>
                <a:hlinkClick r:id="rId8"/>
              </a:rPr>
              <a:t>https://doi.org/10.3390/ijgi10080532</a:t>
            </a:r>
            <a:endParaRPr lang="en-US" sz="1100" b="1" i="1" dirty="0">
              <a:solidFill>
                <a:schemeClr val="bg1">
                  <a:lumMod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i="1" dirty="0">
                <a:solidFill>
                  <a:schemeClr val="bg1">
                    <a:lumMod val="50000"/>
                  </a:schemeClr>
                </a:solidFill>
                <a:latin typeface="Arial" panose="020B0604020202020204" pitchFamily="34" charset="0"/>
                <a:cs typeface="Arial" panose="020B0604020202020204" pitchFamily="34" charset="0"/>
              </a:rPr>
              <a:t>Taylor, L., &amp; Hochuli, D. F. (2017). Defining greenspace: Multiple uses across multiple disciplines. Landscape and Urban Planning, 158, 25–38. </a:t>
            </a:r>
            <a:r>
              <a:rPr lang="en-US" sz="1100" b="1" i="1" dirty="0">
                <a:solidFill>
                  <a:schemeClr val="bg1">
                    <a:lumMod val="50000"/>
                  </a:schemeClr>
                </a:solidFill>
                <a:latin typeface="Arial" panose="020B0604020202020204" pitchFamily="34" charset="0"/>
                <a:cs typeface="Arial" panose="020B0604020202020204" pitchFamily="34" charset="0"/>
                <a:hlinkClick r:id="rId9"/>
              </a:rPr>
              <a:t>https://doi.org/10.1016/j.landurbplan.2016.09.024</a:t>
            </a:r>
            <a:endParaRPr lang="en-US" sz="1100" b="1" i="1" dirty="0">
              <a:solidFill>
                <a:schemeClr val="bg1">
                  <a:lumMod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i="1" dirty="0">
                <a:solidFill>
                  <a:schemeClr val="bg1">
                    <a:lumMod val="50000"/>
                  </a:schemeClr>
                </a:solidFill>
                <a:latin typeface="Arial" panose="020B0604020202020204" pitchFamily="34" charset="0"/>
                <a:cs typeface="Arial" panose="020B0604020202020204" pitchFamily="34" charset="0"/>
              </a:rPr>
              <a:t>Yi, W., Chen, B., </a:t>
            </a:r>
            <a:r>
              <a:rPr lang="en-US" sz="1100" b="1" i="1" dirty="0" err="1">
                <a:solidFill>
                  <a:schemeClr val="bg1">
                    <a:lumMod val="50000"/>
                  </a:schemeClr>
                </a:solidFill>
                <a:latin typeface="Arial" panose="020B0604020202020204" pitchFamily="34" charset="0"/>
                <a:cs typeface="Arial" panose="020B0604020202020204" pitchFamily="34" charset="0"/>
              </a:rPr>
              <a:t>Jin-guang</a:t>
            </a:r>
            <a:r>
              <a:rPr lang="en-US" sz="1100" b="1" i="1" dirty="0">
                <a:solidFill>
                  <a:schemeClr val="bg1">
                    <a:lumMod val="50000"/>
                  </a:schemeClr>
                </a:solidFill>
                <a:latin typeface="Arial" panose="020B0604020202020204" pitchFamily="34" charset="0"/>
                <a:cs typeface="Arial" panose="020B0604020202020204" pitchFamily="34" charset="0"/>
              </a:rPr>
              <a:t>, Z., &amp; Bing, Z. (2020). Spatial Equity of Urban Parks in the Central Urban Area in Nanjing Based on Different Transportations. Journal of Beijing Forestry University (Social Sciences, 19(2). </a:t>
            </a:r>
            <a:r>
              <a:rPr lang="en-US" sz="1100" b="1" i="1" dirty="0">
                <a:solidFill>
                  <a:schemeClr val="bg1">
                    <a:lumMod val="50000"/>
                  </a:schemeClr>
                </a:solidFill>
                <a:latin typeface="Arial" panose="020B0604020202020204" pitchFamily="34" charset="0"/>
                <a:cs typeface="Arial" panose="020B0604020202020204" pitchFamily="34" charset="0"/>
                <a:hlinkClick r:id="rId10"/>
              </a:rPr>
              <a:t>https://doi.org/10.13931/j.cnki.bjfuss.2019166</a:t>
            </a:r>
            <a:endParaRPr lang="en-US" sz="1100" b="1" i="1" dirty="0">
              <a:solidFill>
                <a:schemeClr val="bg1">
                  <a:lumMod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i="1" dirty="0">
                <a:solidFill>
                  <a:schemeClr val="bg1">
                    <a:lumMod val="50000"/>
                  </a:schemeClr>
                </a:solidFill>
                <a:latin typeface="Arial" panose="020B0604020202020204" pitchFamily="34" charset="0"/>
                <a:cs typeface="Arial" panose="020B0604020202020204" pitchFamily="34" charset="0"/>
              </a:rPr>
              <a:t>Yin, H., &amp; Kong, F. (2008). Accessibility and equity assessment on urban green space Research on the Cooling effect of Urban green spaces based on multi-source data and WRF model View project Multi-scale Stormwater management based on GI View project. </a:t>
            </a:r>
            <a:r>
              <a:rPr lang="en-US" sz="1100" b="1" i="1" dirty="0">
                <a:solidFill>
                  <a:schemeClr val="bg1">
                    <a:lumMod val="50000"/>
                  </a:schemeClr>
                </a:solidFill>
                <a:latin typeface="Arial" panose="020B0604020202020204" pitchFamily="34" charset="0"/>
                <a:cs typeface="Arial" panose="020B0604020202020204" pitchFamily="34" charset="0"/>
                <a:hlinkClick r:id="rId11"/>
              </a:rPr>
              <a:t>https://www.researchgate.net/publication/287911676</a:t>
            </a:r>
            <a:endParaRPr lang="en-US" sz="1100" b="1" i="1" dirty="0">
              <a:solidFill>
                <a:schemeClr val="bg1">
                  <a:lumMod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i="1" dirty="0">
                <a:solidFill>
                  <a:schemeClr val="bg1">
                    <a:lumMod val="50000"/>
                  </a:schemeClr>
                </a:solidFill>
                <a:latin typeface="Arial" panose="020B0604020202020204" pitchFamily="34" charset="0"/>
                <a:cs typeface="Arial" panose="020B0604020202020204" pitchFamily="34" charset="0"/>
              </a:rPr>
              <a:t>Zhang, X., Lu, H., &amp; Holt, J. B. (2011). Modeling spatial accessibility to parks: A national study. International Journal of Health Geographics, 10. </a:t>
            </a:r>
            <a:r>
              <a:rPr lang="en-US" sz="1100" b="1" i="1" dirty="0">
                <a:solidFill>
                  <a:schemeClr val="bg1">
                    <a:lumMod val="50000"/>
                  </a:schemeClr>
                </a:solidFill>
                <a:latin typeface="Arial" panose="020B0604020202020204" pitchFamily="34" charset="0"/>
                <a:cs typeface="Arial" panose="020B0604020202020204" pitchFamily="34" charset="0"/>
                <a:hlinkClick r:id="rId12"/>
              </a:rPr>
              <a:t>https://doi.org/10.1186/1476-072X-10-31</a:t>
            </a:r>
            <a:endParaRPr lang="en-US" sz="1100" b="1" i="1" dirty="0">
              <a:solidFill>
                <a:schemeClr val="bg1">
                  <a:lumMod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zh-CN" altLang="en-US" sz="1100" b="1" i="1" dirty="0">
                <a:solidFill>
                  <a:schemeClr val="bg1">
                    <a:lumMod val="50000"/>
                  </a:schemeClr>
                </a:solidFill>
                <a:latin typeface="Arial" panose="020B0604020202020204" pitchFamily="34" charset="0"/>
                <a:cs typeface="Arial" panose="020B0604020202020204" pitchFamily="34" charset="0"/>
              </a:rPr>
              <a:t>许基伟</a:t>
            </a:r>
            <a:r>
              <a:rPr lang="en-US" altLang="zh-CN" sz="1100" b="1" i="1" dirty="0">
                <a:solidFill>
                  <a:schemeClr val="bg1">
                    <a:lumMod val="50000"/>
                  </a:schemeClr>
                </a:solidFill>
                <a:latin typeface="Arial" panose="020B0604020202020204" pitchFamily="34" charset="0"/>
                <a:cs typeface="Arial" panose="020B0604020202020204" pitchFamily="34" charset="0"/>
              </a:rPr>
              <a:t>, </a:t>
            </a:r>
            <a:r>
              <a:rPr lang="zh-CN" altLang="en-US" sz="1100" b="1" i="1" dirty="0">
                <a:solidFill>
                  <a:schemeClr val="bg1">
                    <a:lumMod val="50000"/>
                  </a:schemeClr>
                </a:solidFill>
                <a:latin typeface="Arial" panose="020B0604020202020204" pitchFamily="34" charset="0"/>
                <a:cs typeface="Arial" panose="020B0604020202020204" pitchFamily="34" charset="0"/>
              </a:rPr>
              <a:t>方世明</a:t>
            </a:r>
            <a:r>
              <a:rPr lang="en-US" altLang="zh-CN" sz="1100" b="1" i="1" dirty="0">
                <a:solidFill>
                  <a:schemeClr val="bg1">
                    <a:lumMod val="50000"/>
                  </a:schemeClr>
                </a:solidFill>
                <a:latin typeface="Arial" panose="020B0604020202020204" pitchFamily="34" charset="0"/>
                <a:cs typeface="Arial" panose="020B0604020202020204" pitchFamily="34" charset="0"/>
              </a:rPr>
              <a:t>, </a:t>
            </a:r>
            <a:r>
              <a:rPr lang="zh-CN" altLang="en-US" sz="1100" b="1" i="1" dirty="0">
                <a:solidFill>
                  <a:schemeClr val="bg1">
                    <a:lumMod val="50000"/>
                  </a:schemeClr>
                </a:solidFill>
                <a:latin typeface="Arial" panose="020B0604020202020204" pitchFamily="34" charset="0"/>
                <a:cs typeface="Arial" panose="020B0604020202020204" pitchFamily="34" charset="0"/>
              </a:rPr>
              <a:t>刘春燕</a:t>
            </a:r>
            <a:r>
              <a:rPr lang="en-US" altLang="zh-CN" sz="1100" b="1" i="1" dirty="0">
                <a:solidFill>
                  <a:schemeClr val="bg1">
                    <a:lumMod val="50000"/>
                  </a:schemeClr>
                </a:solidFill>
                <a:latin typeface="Arial" panose="020B0604020202020204" pitchFamily="34" charset="0"/>
                <a:cs typeface="Arial" panose="020B0604020202020204" pitchFamily="34" charset="0"/>
              </a:rPr>
              <a:t>, </a:t>
            </a:r>
            <a:r>
              <a:rPr lang="en-US" sz="1100" b="1" i="1" dirty="0" err="1">
                <a:solidFill>
                  <a:schemeClr val="bg1">
                    <a:lumMod val="50000"/>
                  </a:schemeClr>
                </a:solidFill>
                <a:latin typeface="Arial" panose="020B0604020202020204" pitchFamily="34" charset="0"/>
                <a:cs typeface="Arial" panose="020B0604020202020204" pitchFamily="34" charset="0"/>
              </a:rPr>
              <a:t>Jiwei</a:t>
            </a:r>
            <a:r>
              <a:rPr lang="en-US" sz="1100" b="1" i="1" dirty="0">
                <a:solidFill>
                  <a:schemeClr val="bg1">
                    <a:lumMod val="50000"/>
                  </a:schemeClr>
                </a:solidFill>
                <a:latin typeface="Arial" panose="020B0604020202020204" pitchFamily="34" charset="0"/>
                <a:cs typeface="Arial" panose="020B0604020202020204" pitchFamily="34" charset="0"/>
              </a:rPr>
              <a:t>, X., </a:t>
            </a:r>
            <a:r>
              <a:rPr lang="en-US" sz="1100" b="1" i="1" dirty="0" err="1">
                <a:solidFill>
                  <a:schemeClr val="bg1">
                    <a:lumMod val="50000"/>
                  </a:schemeClr>
                </a:solidFill>
                <a:latin typeface="Arial" panose="020B0604020202020204" pitchFamily="34" charset="0"/>
                <a:cs typeface="Arial" panose="020B0604020202020204" pitchFamily="34" charset="0"/>
              </a:rPr>
              <a:t>Shiming</a:t>
            </a:r>
            <a:r>
              <a:rPr lang="en-US" sz="1100" b="1" i="1" dirty="0">
                <a:solidFill>
                  <a:schemeClr val="bg1">
                    <a:lumMod val="50000"/>
                  </a:schemeClr>
                </a:solidFill>
                <a:latin typeface="Arial" panose="020B0604020202020204" pitchFamily="34" charset="0"/>
                <a:cs typeface="Arial" panose="020B0604020202020204" pitchFamily="34" charset="0"/>
              </a:rPr>
              <a:t>, F., &amp; </a:t>
            </a:r>
            <a:r>
              <a:rPr lang="en-US" sz="1100" b="1" i="1" dirty="0" err="1">
                <a:solidFill>
                  <a:schemeClr val="bg1">
                    <a:lumMod val="50000"/>
                  </a:schemeClr>
                </a:solidFill>
                <a:latin typeface="Arial" panose="020B0604020202020204" pitchFamily="34" charset="0"/>
                <a:cs typeface="Arial" panose="020B0604020202020204" pitchFamily="34" charset="0"/>
              </a:rPr>
              <a:t>Chunyan</a:t>
            </a:r>
            <a:r>
              <a:rPr lang="en-US" sz="1100" b="1" i="1" dirty="0">
                <a:solidFill>
                  <a:schemeClr val="bg1">
                    <a:lumMod val="50000"/>
                  </a:schemeClr>
                </a:solidFill>
                <a:latin typeface="Arial" panose="020B0604020202020204" pitchFamily="34" charset="0"/>
                <a:cs typeface="Arial" panose="020B0604020202020204" pitchFamily="34" charset="0"/>
              </a:rPr>
              <a:t>, L. (2017). </a:t>
            </a:r>
            <a:r>
              <a:rPr lang="zh-CN" altLang="en-US" sz="1100" b="1" i="1" dirty="0">
                <a:solidFill>
                  <a:schemeClr val="bg1">
                    <a:lumMod val="50000"/>
                  </a:schemeClr>
                </a:solidFill>
                <a:latin typeface="Arial" panose="020B0604020202020204" pitchFamily="34" charset="0"/>
                <a:cs typeface="Arial" panose="020B0604020202020204" pitchFamily="34" charset="0"/>
              </a:rPr>
              <a:t>基于</a:t>
            </a:r>
            <a:r>
              <a:rPr lang="en-US" sz="1100" b="1" i="1" dirty="0">
                <a:solidFill>
                  <a:schemeClr val="bg1">
                    <a:lumMod val="50000"/>
                  </a:schemeClr>
                </a:solidFill>
                <a:latin typeface="Arial" panose="020B0604020202020204" pitchFamily="34" charset="0"/>
                <a:cs typeface="Arial" panose="020B0604020202020204" pitchFamily="34" charset="0"/>
              </a:rPr>
              <a:t>G2SFCA</a:t>
            </a:r>
            <a:r>
              <a:rPr lang="zh-CN" altLang="en-US" sz="1100" b="1" i="1" dirty="0">
                <a:solidFill>
                  <a:schemeClr val="bg1">
                    <a:lumMod val="50000"/>
                  </a:schemeClr>
                </a:solidFill>
                <a:latin typeface="Arial" panose="020B0604020202020204" pitchFamily="34" charset="0"/>
                <a:cs typeface="Arial" panose="020B0604020202020204" pitchFamily="34" charset="0"/>
              </a:rPr>
              <a:t>的武汉市中心城区公园绿地空间公平性分析</a:t>
            </a:r>
            <a:r>
              <a:rPr lang="en-US" altLang="zh-CN" sz="1100" b="1" i="1" dirty="0">
                <a:solidFill>
                  <a:schemeClr val="bg1">
                    <a:lumMod val="50000"/>
                  </a:schemeClr>
                </a:solidFill>
                <a:latin typeface="Arial" panose="020B0604020202020204" pitchFamily="34" charset="0"/>
                <a:cs typeface="Arial" panose="020B0604020202020204" pitchFamily="34" charset="0"/>
              </a:rPr>
              <a:t>. </a:t>
            </a:r>
            <a:r>
              <a:rPr lang="zh-CN" altLang="en-US" sz="1100" b="1" i="1" dirty="0">
                <a:solidFill>
                  <a:schemeClr val="bg1">
                    <a:lumMod val="50000"/>
                  </a:schemeClr>
                </a:solidFill>
                <a:latin typeface="Arial" panose="020B0604020202020204" pitchFamily="34" charset="0"/>
                <a:cs typeface="Arial" panose="020B0604020202020204" pitchFamily="34" charset="0"/>
              </a:rPr>
              <a:t>资源科学</a:t>
            </a:r>
            <a:r>
              <a:rPr lang="en-US" altLang="zh-CN" sz="1100" b="1" i="1" dirty="0">
                <a:solidFill>
                  <a:schemeClr val="bg1">
                    <a:lumMod val="50000"/>
                  </a:schemeClr>
                </a:solidFill>
                <a:latin typeface="Arial" panose="020B0604020202020204" pitchFamily="34" charset="0"/>
                <a:cs typeface="Arial" panose="020B0604020202020204" pitchFamily="34" charset="0"/>
              </a:rPr>
              <a:t>, 39(3), 430–440. </a:t>
            </a:r>
            <a:r>
              <a:rPr lang="en-US" sz="1100" b="1" i="1" dirty="0">
                <a:solidFill>
                  <a:schemeClr val="bg1">
                    <a:lumMod val="50000"/>
                  </a:schemeClr>
                </a:solidFill>
                <a:latin typeface="Arial" panose="020B0604020202020204" pitchFamily="34" charset="0"/>
                <a:cs typeface="Arial" panose="020B0604020202020204" pitchFamily="34" charset="0"/>
                <a:hlinkClick r:id="rId13"/>
              </a:rPr>
              <a:t>https://doi.org/10.18402/resci.2017.03.05</a:t>
            </a:r>
            <a:endParaRPr lang="en-US" sz="1100" b="1" i="1" dirty="0">
              <a:solidFill>
                <a:schemeClr val="bg1">
                  <a:lumMod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100" b="1" i="1" dirty="0">
              <a:solidFill>
                <a:schemeClr val="bg1">
                  <a:lumMod val="50000"/>
                </a:schemeClr>
              </a:solidFill>
              <a:latin typeface="Arial" panose="020B0604020202020204" pitchFamily="34" charset="0"/>
              <a:cs typeface="Arial" panose="020B0604020202020204" pitchFamily="34" charset="0"/>
            </a:endParaRPr>
          </a:p>
          <a:p>
            <a:endParaRPr lang="en-US" sz="1400" b="1" dirty="0">
              <a:solidFill>
                <a:schemeClr val="bg1">
                  <a:lumMod val="50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Freeform: Shape 17"/>
          <p:cNvSpPr>
            <a:spLocks noGrp="1" noRot="1" noChangeAspect="1" noMove="1" noResize="1" noEditPoints="1" noAdjustHandles="1" noChangeArrowheads="1" noChangeShapeType="1" noTextEdit="1"/>
          </p:cNvSpPr>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p:cNvSpPr>
            <a:spLocks noGrp="1" noRot="1" noChangeAspect="1" noMove="1" noResize="1" noEditPoints="1" noAdjustHandles="1" noChangeArrowheads="1" noChangeShapeType="1" noTextEdit="1"/>
          </p:cNvSpPr>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标题 5"/>
          <p:cNvSpPr>
            <a:spLocks noGrp="1"/>
          </p:cNvSpPr>
          <p:nvPr>
            <p:ph type="title"/>
          </p:nvPr>
        </p:nvSpPr>
        <p:spPr>
          <a:xfrm>
            <a:off x="2758831" y="1441938"/>
            <a:ext cx="7080738" cy="3974124"/>
          </a:xfrm>
        </p:spPr>
        <p:txBody>
          <a:bodyPr vert="horz" lIns="91440" tIns="45720" rIns="91440" bIns="45720" rtlCol="0" anchor="ctr">
            <a:normAutofit/>
          </a:bodyPr>
          <a:lstStyle/>
          <a:p>
            <a:pPr algn="ctr">
              <a:lnSpc>
                <a:spcPct val="90000"/>
              </a:lnSpc>
            </a:pPr>
            <a:r>
              <a:rPr lang="en-US" altLang="zh-CN" sz="7200">
                <a:solidFill>
                  <a:srgbClr val="4F3B56"/>
                </a:solidFill>
                <a:latin typeface="+mj-lt"/>
                <a:ea typeface="+mj-ea"/>
              </a:rPr>
              <a:t>Thank you</a:t>
            </a:r>
            <a:r>
              <a:rPr lang="zh-CN" altLang="en-US" sz="5400">
                <a:solidFill>
                  <a:srgbClr val="4F3B56"/>
                </a:solidFill>
                <a:latin typeface="+mj-lt"/>
                <a:ea typeface="+mj-ea"/>
              </a:rPr>
              <a:t>！</a:t>
            </a:r>
            <a:endParaRPr lang="zh-CN" altLang="en-US" sz="5400">
              <a:solidFill>
                <a:srgbClr val="4F3B56"/>
              </a:solidFill>
              <a:latin typeface="+mj-lt"/>
              <a:ea typeface="+mj-ea"/>
            </a:endParaRPr>
          </a:p>
        </p:txBody>
      </p:sp>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9"/>
          <p:cNvSpPr>
            <a:spLocks noGrp="1" noRot="1" noChangeAspect="1" noMove="1" noResize="1" noEditPoints="1" noAdjustHandles="1" noChangeArrowheads="1" noChangeShapeType="1" noTextEdit="1"/>
          </p:cNvSpPr>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标题 2"/>
          <p:cNvSpPr>
            <a:spLocks noGrp="1"/>
          </p:cNvSpPr>
          <p:nvPr>
            <p:ph type="title" idx="4294967295"/>
          </p:nvPr>
        </p:nvSpPr>
        <p:spPr>
          <a:xfrm>
            <a:off x="6973719" y="3263543"/>
            <a:ext cx="4844374" cy="1084333"/>
          </a:xfrm>
        </p:spPr>
        <p:txBody>
          <a:bodyPr vert="horz" lIns="91440" tIns="45720" rIns="91440" bIns="45720" rtlCol="0" anchor="t">
            <a:normAutofit fontScale="90000"/>
          </a:bodyPr>
          <a:lstStyle/>
          <a:p>
            <a:r>
              <a:rPr lang="en-US" altLang="zh-CN" sz="7200" b="1" kern="1200">
                <a:ln w="0"/>
                <a:solidFill>
                  <a:srgbClr val="4F3B56"/>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CONTENTS</a:t>
            </a:r>
            <a:endParaRPr lang="en-US" altLang="zh-CN" sz="7200" b="1" kern="1200">
              <a:ln w="0"/>
              <a:solidFill>
                <a:srgbClr val="4F3B56"/>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grpSp>
        <p:nvGrpSpPr>
          <p:cNvPr id="9" name="Group 11"/>
          <p:cNvGrpSpPr>
            <a:grpSpLocks noGrp="1" noRot="1" noChangeAspect="1" noMove="1" noResize="1" noUngrp="1"/>
          </p:cNvGrpSpPr>
          <p:nvPr/>
        </p:nvGrpSpPr>
        <p:grpSpPr>
          <a:xfrm>
            <a:off x="441960" y="561256"/>
            <a:ext cx="1128382" cy="847206"/>
            <a:chOff x="7393391" y="1075612"/>
            <a:chExt cx="1128382" cy="847206"/>
          </a:xfrm>
        </p:grpSpPr>
        <p:sp>
          <p:nvSpPr>
            <p:cNvPr id="11" name="Freeform 5"/>
            <p:cNvSpPr/>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endParaRPr lang="en-US"/>
            </a:p>
          </p:txBody>
        </p:sp>
        <p:sp>
          <p:nvSpPr>
            <p:cNvPr id="15" name="Freeform 5"/>
            <p:cNvSpPr/>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endParaRPr lang="en-US"/>
            </a:p>
          </p:txBody>
        </p:sp>
      </p:grpSp>
      <p:pic>
        <p:nvPicPr>
          <p:cNvPr id="20" name="图片 19" descr="图标&#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4930" r="26285"/>
          <a:stretch>
            <a:fillRect/>
          </a:stretch>
        </p:blipFill>
        <p:spPr>
          <a:xfrm>
            <a:off x="11204409" y="6049105"/>
            <a:ext cx="566378" cy="725614"/>
          </a:xfrm>
          <a:prstGeom prst="rect">
            <a:avLst/>
          </a:prstGeom>
        </p:spPr>
      </p:pic>
      <p:grpSp>
        <p:nvGrpSpPr>
          <p:cNvPr id="40" name="组合 39"/>
          <p:cNvGrpSpPr/>
          <p:nvPr/>
        </p:nvGrpSpPr>
        <p:grpSpPr>
          <a:xfrm>
            <a:off x="1677547" y="1222897"/>
            <a:ext cx="3786087" cy="813396"/>
            <a:chOff x="1585893" y="1854200"/>
            <a:chExt cx="3786087" cy="813396"/>
          </a:xfrm>
        </p:grpSpPr>
        <p:sp>
          <p:nvSpPr>
            <p:cNvPr id="25" name="文本框 24"/>
            <p:cNvSpPr txBox="1"/>
            <p:nvPr/>
          </p:nvSpPr>
          <p:spPr>
            <a:xfrm>
              <a:off x="1585893" y="1854200"/>
              <a:ext cx="389466" cy="646331"/>
            </a:xfrm>
            <a:prstGeom prst="rect">
              <a:avLst/>
            </a:prstGeom>
            <a:noFill/>
          </p:spPr>
          <p:txBody>
            <a:bodyPr wrap="square" rtlCol="0">
              <a:spAutoFit/>
            </a:bodyPr>
            <a:lstStyle/>
            <a:p>
              <a:r>
                <a:rPr lang="en-US" altLang="zh-CN" sz="3600" i="1">
                  <a:solidFill>
                    <a:schemeClr val="bg1"/>
                  </a:solidFill>
                </a:rPr>
                <a:t>1</a:t>
              </a:r>
              <a:endParaRPr lang="zh-CN" altLang="en-US" sz="3600" i="1">
                <a:solidFill>
                  <a:schemeClr val="bg1"/>
                </a:solidFill>
              </a:endParaRPr>
            </a:p>
          </p:txBody>
        </p:sp>
        <p:grpSp>
          <p:nvGrpSpPr>
            <p:cNvPr id="27" name="组合 26"/>
            <p:cNvGrpSpPr/>
            <p:nvPr/>
          </p:nvGrpSpPr>
          <p:grpSpPr>
            <a:xfrm>
              <a:off x="1629711" y="2006600"/>
              <a:ext cx="3742269" cy="660996"/>
              <a:chOff x="1693331" y="2514600"/>
              <a:chExt cx="3742269" cy="660996"/>
            </a:xfrm>
          </p:grpSpPr>
          <p:sp>
            <p:nvSpPr>
              <p:cNvPr id="28" name="矩形: 圆角 27"/>
              <p:cNvSpPr/>
              <p:nvPr/>
            </p:nvSpPr>
            <p:spPr>
              <a:xfrm>
                <a:off x="1693333" y="2514600"/>
                <a:ext cx="3742267" cy="6609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Arial" panose="020B0604020202020204" pitchFamily="34" charset="0"/>
                    <a:cs typeface="Arial" panose="020B0604020202020204" pitchFamily="34" charset="0"/>
                  </a:rPr>
                  <a:t>     </a:t>
                </a:r>
                <a:r>
                  <a:rPr lang="en-US" altLang="zh-CN" b="1" dirty="0">
                    <a:solidFill>
                      <a:schemeClr val="tx1"/>
                    </a:solidFill>
                    <a:latin typeface="Arial" panose="020B0604020202020204" pitchFamily="34" charset="0"/>
                    <a:cs typeface="Arial" panose="020B0604020202020204" pitchFamily="34" charset="0"/>
                  </a:rPr>
                  <a:t>Introduction</a:t>
                </a:r>
                <a:endParaRPr lang="zh-CN" altLang="en-US" sz="2400" b="1" dirty="0">
                  <a:solidFill>
                    <a:schemeClr val="tx1"/>
                  </a:solidFill>
                  <a:latin typeface="Arial" panose="020B0604020202020204" pitchFamily="34" charset="0"/>
                  <a:cs typeface="Arial" panose="020B0604020202020204" pitchFamily="34" charset="0"/>
                </a:endParaRPr>
              </a:p>
            </p:txBody>
          </p:sp>
          <p:sp>
            <p:nvSpPr>
              <p:cNvPr id="29" name="矩形: 圆角 23"/>
              <p:cNvSpPr/>
              <p:nvPr/>
            </p:nvSpPr>
            <p:spPr>
              <a:xfrm>
                <a:off x="1693331" y="2514600"/>
                <a:ext cx="869546" cy="660996"/>
              </a:xfrm>
              <a:custGeom>
                <a:avLst/>
                <a:gdLst>
                  <a:gd name="connsiteX0" fmla="*/ 0 w 973668"/>
                  <a:gd name="connsiteY0" fmla="*/ 110168 h 660996"/>
                  <a:gd name="connsiteX1" fmla="*/ 110168 w 973668"/>
                  <a:gd name="connsiteY1" fmla="*/ 0 h 660996"/>
                  <a:gd name="connsiteX2" fmla="*/ 863500 w 973668"/>
                  <a:gd name="connsiteY2" fmla="*/ 0 h 660996"/>
                  <a:gd name="connsiteX3" fmla="*/ 973668 w 973668"/>
                  <a:gd name="connsiteY3" fmla="*/ 110168 h 660996"/>
                  <a:gd name="connsiteX4" fmla="*/ 973668 w 973668"/>
                  <a:gd name="connsiteY4" fmla="*/ 550828 h 660996"/>
                  <a:gd name="connsiteX5" fmla="*/ 863500 w 973668"/>
                  <a:gd name="connsiteY5" fmla="*/ 660996 h 660996"/>
                  <a:gd name="connsiteX6" fmla="*/ 110168 w 973668"/>
                  <a:gd name="connsiteY6" fmla="*/ 660996 h 660996"/>
                  <a:gd name="connsiteX7" fmla="*/ 0 w 973668"/>
                  <a:gd name="connsiteY7" fmla="*/ 550828 h 660996"/>
                  <a:gd name="connsiteX8" fmla="*/ 0 w 973668"/>
                  <a:gd name="connsiteY8" fmla="*/ 110168 h 660996"/>
                  <a:gd name="connsiteX0-1" fmla="*/ 0 w 973668"/>
                  <a:gd name="connsiteY0-2" fmla="*/ 110168 h 660996"/>
                  <a:gd name="connsiteX1-3" fmla="*/ 110168 w 973668"/>
                  <a:gd name="connsiteY1-4" fmla="*/ 0 h 660996"/>
                  <a:gd name="connsiteX2-5" fmla="*/ 863500 w 973668"/>
                  <a:gd name="connsiteY2-6" fmla="*/ 0 h 660996"/>
                  <a:gd name="connsiteX3-7" fmla="*/ 685802 w 973668"/>
                  <a:gd name="connsiteY3-8" fmla="*/ 228702 h 660996"/>
                  <a:gd name="connsiteX4-9" fmla="*/ 973668 w 973668"/>
                  <a:gd name="connsiteY4-10" fmla="*/ 550828 h 660996"/>
                  <a:gd name="connsiteX5-11" fmla="*/ 863500 w 973668"/>
                  <a:gd name="connsiteY5-12" fmla="*/ 660996 h 660996"/>
                  <a:gd name="connsiteX6-13" fmla="*/ 110168 w 973668"/>
                  <a:gd name="connsiteY6-14" fmla="*/ 660996 h 660996"/>
                  <a:gd name="connsiteX7-15" fmla="*/ 0 w 973668"/>
                  <a:gd name="connsiteY7-16" fmla="*/ 550828 h 660996"/>
                  <a:gd name="connsiteX8-17" fmla="*/ 0 w 973668"/>
                  <a:gd name="connsiteY8-18" fmla="*/ 110168 h 660996"/>
                  <a:gd name="connsiteX0-19" fmla="*/ 0 w 883897"/>
                  <a:gd name="connsiteY0-20" fmla="*/ 110168 h 660996"/>
                  <a:gd name="connsiteX1-21" fmla="*/ 110168 w 883897"/>
                  <a:gd name="connsiteY1-22" fmla="*/ 0 h 660996"/>
                  <a:gd name="connsiteX2-23" fmla="*/ 863500 w 883897"/>
                  <a:gd name="connsiteY2-24" fmla="*/ 0 h 660996"/>
                  <a:gd name="connsiteX3-25" fmla="*/ 685802 w 883897"/>
                  <a:gd name="connsiteY3-26" fmla="*/ 228702 h 660996"/>
                  <a:gd name="connsiteX4-27" fmla="*/ 863500 w 883897"/>
                  <a:gd name="connsiteY4-28" fmla="*/ 660996 h 660996"/>
                  <a:gd name="connsiteX5-29" fmla="*/ 110168 w 883897"/>
                  <a:gd name="connsiteY5-30" fmla="*/ 660996 h 660996"/>
                  <a:gd name="connsiteX6-31" fmla="*/ 0 w 883897"/>
                  <a:gd name="connsiteY6-32" fmla="*/ 550828 h 660996"/>
                  <a:gd name="connsiteX7-33" fmla="*/ 0 w 883897"/>
                  <a:gd name="connsiteY7-34" fmla="*/ 110168 h 660996"/>
                  <a:gd name="connsiteX0-35" fmla="*/ 0 w 873433"/>
                  <a:gd name="connsiteY0-36" fmla="*/ 110168 h 694863"/>
                  <a:gd name="connsiteX1-37" fmla="*/ 110168 w 873433"/>
                  <a:gd name="connsiteY1-38" fmla="*/ 0 h 694863"/>
                  <a:gd name="connsiteX2-39" fmla="*/ 863500 w 873433"/>
                  <a:gd name="connsiteY2-40" fmla="*/ 0 h 694863"/>
                  <a:gd name="connsiteX3-41" fmla="*/ 685802 w 873433"/>
                  <a:gd name="connsiteY3-42" fmla="*/ 228702 h 694863"/>
                  <a:gd name="connsiteX4-43" fmla="*/ 423234 w 873433"/>
                  <a:gd name="connsiteY4-44" fmla="*/ 694863 h 694863"/>
                  <a:gd name="connsiteX5-45" fmla="*/ 110168 w 873433"/>
                  <a:gd name="connsiteY5-46" fmla="*/ 660996 h 694863"/>
                  <a:gd name="connsiteX6-47" fmla="*/ 0 w 873433"/>
                  <a:gd name="connsiteY6-48" fmla="*/ 550828 h 694863"/>
                  <a:gd name="connsiteX7-49" fmla="*/ 0 w 873433"/>
                  <a:gd name="connsiteY7-50" fmla="*/ 110168 h 694863"/>
                  <a:gd name="connsiteX0-51" fmla="*/ 0 w 868544"/>
                  <a:gd name="connsiteY0-52" fmla="*/ 110168 h 694863"/>
                  <a:gd name="connsiteX1-53" fmla="*/ 110168 w 868544"/>
                  <a:gd name="connsiteY1-54" fmla="*/ 0 h 694863"/>
                  <a:gd name="connsiteX2-55" fmla="*/ 863500 w 868544"/>
                  <a:gd name="connsiteY2-56" fmla="*/ 0 h 694863"/>
                  <a:gd name="connsiteX3-57" fmla="*/ 423234 w 868544"/>
                  <a:gd name="connsiteY3-58" fmla="*/ 694863 h 694863"/>
                  <a:gd name="connsiteX4-59" fmla="*/ 110168 w 868544"/>
                  <a:gd name="connsiteY4-60" fmla="*/ 660996 h 694863"/>
                  <a:gd name="connsiteX5-61" fmla="*/ 0 w 868544"/>
                  <a:gd name="connsiteY5-62" fmla="*/ 550828 h 694863"/>
                  <a:gd name="connsiteX6-63" fmla="*/ 0 w 868544"/>
                  <a:gd name="connsiteY6-64" fmla="*/ 110168 h 694863"/>
                  <a:gd name="connsiteX0-65" fmla="*/ 0 w 869546"/>
                  <a:gd name="connsiteY0-66" fmla="*/ 110168 h 660996"/>
                  <a:gd name="connsiteX1-67" fmla="*/ 110168 w 869546"/>
                  <a:gd name="connsiteY1-68" fmla="*/ 0 h 660996"/>
                  <a:gd name="connsiteX2-69" fmla="*/ 863500 w 869546"/>
                  <a:gd name="connsiteY2-70" fmla="*/ 0 h 660996"/>
                  <a:gd name="connsiteX3-71" fmla="*/ 490967 w 869546"/>
                  <a:gd name="connsiteY3-72" fmla="*/ 660996 h 660996"/>
                  <a:gd name="connsiteX4-73" fmla="*/ 110168 w 869546"/>
                  <a:gd name="connsiteY4-74" fmla="*/ 660996 h 660996"/>
                  <a:gd name="connsiteX5-75" fmla="*/ 0 w 869546"/>
                  <a:gd name="connsiteY5-76" fmla="*/ 550828 h 660996"/>
                  <a:gd name="connsiteX6-77" fmla="*/ 0 w 869546"/>
                  <a:gd name="connsiteY6-78" fmla="*/ 110168 h 6609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69546" h="660996">
                    <a:moveTo>
                      <a:pt x="0" y="110168"/>
                    </a:moveTo>
                    <a:cubicBezTo>
                      <a:pt x="0" y="49324"/>
                      <a:pt x="49324" y="0"/>
                      <a:pt x="110168" y="0"/>
                    </a:cubicBezTo>
                    <a:lnTo>
                      <a:pt x="863500" y="0"/>
                    </a:lnTo>
                    <a:cubicBezTo>
                      <a:pt x="915678" y="115810"/>
                      <a:pt x="616522" y="550830"/>
                      <a:pt x="490967" y="660996"/>
                    </a:cubicBezTo>
                    <a:lnTo>
                      <a:pt x="110168" y="660996"/>
                    </a:lnTo>
                    <a:cubicBezTo>
                      <a:pt x="49324" y="660996"/>
                      <a:pt x="0" y="611672"/>
                      <a:pt x="0" y="550828"/>
                    </a:cubicBezTo>
                    <a:lnTo>
                      <a:pt x="0" y="110168"/>
                    </a:lnTo>
                    <a:close/>
                  </a:path>
                </a:pathLst>
              </a:custGeom>
              <a:solidFill>
                <a:srgbClr val="4F3B5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1738293" y="2006600"/>
              <a:ext cx="389466" cy="646331"/>
            </a:xfrm>
            <a:prstGeom prst="rect">
              <a:avLst/>
            </a:prstGeom>
            <a:noFill/>
          </p:spPr>
          <p:txBody>
            <a:bodyPr wrap="square" rtlCol="0">
              <a:spAutoFit/>
            </a:bodyPr>
            <a:lstStyle/>
            <a:p>
              <a:r>
                <a:rPr lang="en-US" altLang="zh-CN" sz="3600" i="1">
                  <a:solidFill>
                    <a:schemeClr val="bg1"/>
                  </a:solidFill>
                </a:rPr>
                <a:t>1</a:t>
              </a:r>
              <a:endParaRPr lang="zh-CN" altLang="en-US" sz="3600" i="1">
                <a:solidFill>
                  <a:schemeClr val="bg1"/>
                </a:solidFill>
              </a:endParaRPr>
            </a:p>
          </p:txBody>
        </p:sp>
      </p:grpSp>
      <p:grpSp>
        <p:nvGrpSpPr>
          <p:cNvPr id="41" name="组合 40"/>
          <p:cNvGrpSpPr/>
          <p:nvPr/>
        </p:nvGrpSpPr>
        <p:grpSpPr>
          <a:xfrm>
            <a:off x="1721366" y="2410704"/>
            <a:ext cx="3742269" cy="679213"/>
            <a:chOff x="1629711" y="3080285"/>
            <a:chExt cx="3742269" cy="679213"/>
          </a:xfrm>
        </p:grpSpPr>
        <p:grpSp>
          <p:nvGrpSpPr>
            <p:cNvPr id="26" name="组合 25"/>
            <p:cNvGrpSpPr/>
            <p:nvPr/>
          </p:nvGrpSpPr>
          <p:grpSpPr>
            <a:xfrm>
              <a:off x="1629711" y="3098502"/>
              <a:ext cx="3742269" cy="660996"/>
              <a:chOff x="1693331" y="2514600"/>
              <a:chExt cx="3742269" cy="660996"/>
            </a:xfrm>
          </p:grpSpPr>
          <p:sp>
            <p:nvSpPr>
              <p:cNvPr id="23" name="矩形: 圆角 22"/>
              <p:cNvSpPr/>
              <p:nvPr/>
            </p:nvSpPr>
            <p:spPr>
              <a:xfrm>
                <a:off x="1693333" y="2514600"/>
                <a:ext cx="3742267" cy="6609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        </a:t>
                </a:r>
                <a:r>
                  <a:rPr lang="en-US" altLang="zh-CN" b="1" dirty="0">
                    <a:solidFill>
                      <a:schemeClr val="tx1"/>
                    </a:solidFill>
                    <a:latin typeface="Arial" panose="020B0604020202020204" pitchFamily="34" charset="0"/>
                    <a:cs typeface="Arial" panose="020B0604020202020204" pitchFamily="34" charset="0"/>
                  </a:rPr>
                  <a:t>Methodology</a:t>
                </a:r>
                <a:endParaRPr lang="en-US" altLang="zh-CN" sz="2400" b="1" dirty="0">
                  <a:solidFill>
                    <a:schemeClr val="tx1"/>
                  </a:solidFill>
                  <a:latin typeface="Arial" panose="020B0604020202020204" pitchFamily="34" charset="0"/>
                  <a:cs typeface="Arial" panose="020B0604020202020204" pitchFamily="34" charset="0"/>
                </a:endParaRPr>
              </a:p>
            </p:txBody>
          </p:sp>
          <p:sp>
            <p:nvSpPr>
              <p:cNvPr id="24" name="矩形: 圆角 23"/>
              <p:cNvSpPr/>
              <p:nvPr/>
            </p:nvSpPr>
            <p:spPr>
              <a:xfrm>
                <a:off x="1693331" y="2514600"/>
                <a:ext cx="869546" cy="660996"/>
              </a:xfrm>
              <a:custGeom>
                <a:avLst/>
                <a:gdLst>
                  <a:gd name="connsiteX0" fmla="*/ 0 w 973668"/>
                  <a:gd name="connsiteY0" fmla="*/ 110168 h 660996"/>
                  <a:gd name="connsiteX1" fmla="*/ 110168 w 973668"/>
                  <a:gd name="connsiteY1" fmla="*/ 0 h 660996"/>
                  <a:gd name="connsiteX2" fmla="*/ 863500 w 973668"/>
                  <a:gd name="connsiteY2" fmla="*/ 0 h 660996"/>
                  <a:gd name="connsiteX3" fmla="*/ 973668 w 973668"/>
                  <a:gd name="connsiteY3" fmla="*/ 110168 h 660996"/>
                  <a:gd name="connsiteX4" fmla="*/ 973668 w 973668"/>
                  <a:gd name="connsiteY4" fmla="*/ 550828 h 660996"/>
                  <a:gd name="connsiteX5" fmla="*/ 863500 w 973668"/>
                  <a:gd name="connsiteY5" fmla="*/ 660996 h 660996"/>
                  <a:gd name="connsiteX6" fmla="*/ 110168 w 973668"/>
                  <a:gd name="connsiteY6" fmla="*/ 660996 h 660996"/>
                  <a:gd name="connsiteX7" fmla="*/ 0 w 973668"/>
                  <a:gd name="connsiteY7" fmla="*/ 550828 h 660996"/>
                  <a:gd name="connsiteX8" fmla="*/ 0 w 973668"/>
                  <a:gd name="connsiteY8" fmla="*/ 110168 h 660996"/>
                  <a:gd name="connsiteX0-1" fmla="*/ 0 w 973668"/>
                  <a:gd name="connsiteY0-2" fmla="*/ 110168 h 660996"/>
                  <a:gd name="connsiteX1-3" fmla="*/ 110168 w 973668"/>
                  <a:gd name="connsiteY1-4" fmla="*/ 0 h 660996"/>
                  <a:gd name="connsiteX2-5" fmla="*/ 863500 w 973668"/>
                  <a:gd name="connsiteY2-6" fmla="*/ 0 h 660996"/>
                  <a:gd name="connsiteX3-7" fmla="*/ 685802 w 973668"/>
                  <a:gd name="connsiteY3-8" fmla="*/ 228702 h 660996"/>
                  <a:gd name="connsiteX4-9" fmla="*/ 973668 w 973668"/>
                  <a:gd name="connsiteY4-10" fmla="*/ 550828 h 660996"/>
                  <a:gd name="connsiteX5-11" fmla="*/ 863500 w 973668"/>
                  <a:gd name="connsiteY5-12" fmla="*/ 660996 h 660996"/>
                  <a:gd name="connsiteX6-13" fmla="*/ 110168 w 973668"/>
                  <a:gd name="connsiteY6-14" fmla="*/ 660996 h 660996"/>
                  <a:gd name="connsiteX7-15" fmla="*/ 0 w 973668"/>
                  <a:gd name="connsiteY7-16" fmla="*/ 550828 h 660996"/>
                  <a:gd name="connsiteX8-17" fmla="*/ 0 w 973668"/>
                  <a:gd name="connsiteY8-18" fmla="*/ 110168 h 660996"/>
                  <a:gd name="connsiteX0-19" fmla="*/ 0 w 883897"/>
                  <a:gd name="connsiteY0-20" fmla="*/ 110168 h 660996"/>
                  <a:gd name="connsiteX1-21" fmla="*/ 110168 w 883897"/>
                  <a:gd name="connsiteY1-22" fmla="*/ 0 h 660996"/>
                  <a:gd name="connsiteX2-23" fmla="*/ 863500 w 883897"/>
                  <a:gd name="connsiteY2-24" fmla="*/ 0 h 660996"/>
                  <a:gd name="connsiteX3-25" fmla="*/ 685802 w 883897"/>
                  <a:gd name="connsiteY3-26" fmla="*/ 228702 h 660996"/>
                  <a:gd name="connsiteX4-27" fmla="*/ 863500 w 883897"/>
                  <a:gd name="connsiteY4-28" fmla="*/ 660996 h 660996"/>
                  <a:gd name="connsiteX5-29" fmla="*/ 110168 w 883897"/>
                  <a:gd name="connsiteY5-30" fmla="*/ 660996 h 660996"/>
                  <a:gd name="connsiteX6-31" fmla="*/ 0 w 883897"/>
                  <a:gd name="connsiteY6-32" fmla="*/ 550828 h 660996"/>
                  <a:gd name="connsiteX7-33" fmla="*/ 0 w 883897"/>
                  <a:gd name="connsiteY7-34" fmla="*/ 110168 h 660996"/>
                  <a:gd name="connsiteX0-35" fmla="*/ 0 w 873433"/>
                  <a:gd name="connsiteY0-36" fmla="*/ 110168 h 694863"/>
                  <a:gd name="connsiteX1-37" fmla="*/ 110168 w 873433"/>
                  <a:gd name="connsiteY1-38" fmla="*/ 0 h 694863"/>
                  <a:gd name="connsiteX2-39" fmla="*/ 863500 w 873433"/>
                  <a:gd name="connsiteY2-40" fmla="*/ 0 h 694863"/>
                  <a:gd name="connsiteX3-41" fmla="*/ 685802 w 873433"/>
                  <a:gd name="connsiteY3-42" fmla="*/ 228702 h 694863"/>
                  <a:gd name="connsiteX4-43" fmla="*/ 423234 w 873433"/>
                  <a:gd name="connsiteY4-44" fmla="*/ 694863 h 694863"/>
                  <a:gd name="connsiteX5-45" fmla="*/ 110168 w 873433"/>
                  <a:gd name="connsiteY5-46" fmla="*/ 660996 h 694863"/>
                  <a:gd name="connsiteX6-47" fmla="*/ 0 w 873433"/>
                  <a:gd name="connsiteY6-48" fmla="*/ 550828 h 694863"/>
                  <a:gd name="connsiteX7-49" fmla="*/ 0 w 873433"/>
                  <a:gd name="connsiteY7-50" fmla="*/ 110168 h 694863"/>
                  <a:gd name="connsiteX0-51" fmla="*/ 0 w 868544"/>
                  <a:gd name="connsiteY0-52" fmla="*/ 110168 h 694863"/>
                  <a:gd name="connsiteX1-53" fmla="*/ 110168 w 868544"/>
                  <a:gd name="connsiteY1-54" fmla="*/ 0 h 694863"/>
                  <a:gd name="connsiteX2-55" fmla="*/ 863500 w 868544"/>
                  <a:gd name="connsiteY2-56" fmla="*/ 0 h 694863"/>
                  <a:gd name="connsiteX3-57" fmla="*/ 423234 w 868544"/>
                  <a:gd name="connsiteY3-58" fmla="*/ 694863 h 694863"/>
                  <a:gd name="connsiteX4-59" fmla="*/ 110168 w 868544"/>
                  <a:gd name="connsiteY4-60" fmla="*/ 660996 h 694863"/>
                  <a:gd name="connsiteX5-61" fmla="*/ 0 w 868544"/>
                  <a:gd name="connsiteY5-62" fmla="*/ 550828 h 694863"/>
                  <a:gd name="connsiteX6-63" fmla="*/ 0 w 868544"/>
                  <a:gd name="connsiteY6-64" fmla="*/ 110168 h 694863"/>
                  <a:gd name="connsiteX0-65" fmla="*/ 0 w 869546"/>
                  <a:gd name="connsiteY0-66" fmla="*/ 110168 h 660996"/>
                  <a:gd name="connsiteX1-67" fmla="*/ 110168 w 869546"/>
                  <a:gd name="connsiteY1-68" fmla="*/ 0 h 660996"/>
                  <a:gd name="connsiteX2-69" fmla="*/ 863500 w 869546"/>
                  <a:gd name="connsiteY2-70" fmla="*/ 0 h 660996"/>
                  <a:gd name="connsiteX3-71" fmla="*/ 490967 w 869546"/>
                  <a:gd name="connsiteY3-72" fmla="*/ 660996 h 660996"/>
                  <a:gd name="connsiteX4-73" fmla="*/ 110168 w 869546"/>
                  <a:gd name="connsiteY4-74" fmla="*/ 660996 h 660996"/>
                  <a:gd name="connsiteX5-75" fmla="*/ 0 w 869546"/>
                  <a:gd name="connsiteY5-76" fmla="*/ 550828 h 660996"/>
                  <a:gd name="connsiteX6-77" fmla="*/ 0 w 869546"/>
                  <a:gd name="connsiteY6-78" fmla="*/ 110168 h 6609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69546" h="660996">
                    <a:moveTo>
                      <a:pt x="0" y="110168"/>
                    </a:moveTo>
                    <a:cubicBezTo>
                      <a:pt x="0" y="49324"/>
                      <a:pt x="49324" y="0"/>
                      <a:pt x="110168" y="0"/>
                    </a:cubicBezTo>
                    <a:lnTo>
                      <a:pt x="863500" y="0"/>
                    </a:lnTo>
                    <a:cubicBezTo>
                      <a:pt x="915678" y="115810"/>
                      <a:pt x="616522" y="550830"/>
                      <a:pt x="490967" y="660996"/>
                    </a:cubicBezTo>
                    <a:lnTo>
                      <a:pt x="110168" y="660996"/>
                    </a:lnTo>
                    <a:cubicBezTo>
                      <a:pt x="49324" y="660996"/>
                      <a:pt x="0" y="611672"/>
                      <a:pt x="0" y="550828"/>
                    </a:cubicBezTo>
                    <a:lnTo>
                      <a:pt x="0" y="110168"/>
                    </a:lnTo>
                    <a:close/>
                  </a:path>
                </a:pathLst>
              </a:custGeom>
              <a:solidFill>
                <a:srgbClr val="4F3B5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1738293" y="3080285"/>
              <a:ext cx="389466" cy="646331"/>
            </a:xfrm>
            <a:prstGeom prst="rect">
              <a:avLst/>
            </a:prstGeom>
            <a:noFill/>
          </p:spPr>
          <p:txBody>
            <a:bodyPr wrap="square" rtlCol="0">
              <a:spAutoFit/>
            </a:bodyPr>
            <a:lstStyle/>
            <a:p>
              <a:r>
                <a:rPr lang="en-US" altLang="zh-CN" sz="3600" i="1">
                  <a:solidFill>
                    <a:schemeClr val="bg1"/>
                  </a:solidFill>
                </a:rPr>
                <a:t>2</a:t>
              </a:r>
              <a:endParaRPr lang="zh-CN" altLang="en-US" sz="3600" i="1">
                <a:solidFill>
                  <a:schemeClr val="bg1"/>
                </a:solidFill>
              </a:endParaRPr>
            </a:p>
          </p:txBody>
        </p:sp>
      </p:grpSp>
      <p:grpSp>
        <p:nvGrpSpPr>
          <p:cNvPr id="42" name="组合 41"/>
          <p:cNvGrpSpPr/>
          <p:nvPr/>
        </p:nvGrpSpPr>
        <p:grpSpPr>
          <a:xfrm>
            <a:off x="1721366" y="3482545"/>
            <a:ext cx="3742268" cy="679584"/>
            <a:chOff x="1585892" y="4408436"/>
            <a:chExt cx="3742268" cy="679584"/>
          </a:xfrm>
        </p:grpSpPr>
        <p:grpSp>
          <p:nvGrpSpPr>
            <p:cNvPr id="32" name="组合 31"/>
            <p:cNvGrpSpPr/>
            <p:nvPr/>
          </p:nvGrpSpPr>
          <p:grpSpPr>
            <a:xfrm>
              <a:off x="1585892" y="4427024"/>
              <a:ext cx="3742268" cy="660996"/>
              <a:chOff x="1497112" y="3690722"/>
              <a:chExt cx="3742268" cy="660996"/>
            </a:xfrm>
          </p:grpSpPr>
          <p:sp>
            <p:nvSpPr>
              <p:cNvPr id="33" name="矩形: 圆角 32"/>
              <p:cNvSpPr/>
              <p:nvPr/>
            </p:nvSpPr>
            <p:spPr>
              <a:xfrm>
                <a:off x="1497113" y="3690722"/>
                <a:ext cx="3742267" cy="6609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        </a:t>
                </a:r>
                <a:r>
                  <a:rPr lang="en-US" altLang="zh-CN" b="1" dirty="0">
                    <a:solidFill>
                      <a:schemeClr val="tx1"/>
                    </a:solidFill>
                    <a:latin typeface="Arial" panose="020B0604020202020204" pitchFamily="34" charset="0"/>
                    <a:cs typeface="Arial" panose="020B0604020202020204" pitchFamily="34" charset="0"/>
                  </a:rPr>
                  <a:t>Dataset</a:t>
                </a:r>
                <a:endParaRPr lang="en-US" altLang="zh-CN" sz="2400" b="1" dirty="0">
                  <a:solidFill>
                    <a:schemeClr val="tx1"/>
                  </a:solidFill>
                  <a:latin typeface="Arial" panose="020B0604020202020204" pitchFamily="34" charset="0"/>
                  <a:cs typeface="Arial" panose="020B0604020202020204" pitchFamily="34" charset="0"/>
                </a:endParaRPr>
              </a:p>
            </p:txBody>
          </p:sp>
          <p:sp>
            <p:nvSpPr>
              <p:cNvPr id="34" name="矩形: 圆角 23"/>
              <p:cNvSpPr/>
              <p:nvPr/>
            </p:nvSpPr>
            <p:spPr>
              <a:xfrm>
                <a:off x="1497112" y="3690722"/>
                <a:ext cx="869546" cy="660996"/>
              </a:xfrm>
              <a:custGeom>
                <a:avLst/>
                <a:gdLst>
                  <a:gd name="connsiteX0" fmla="*/ 0 w 973668"/>
                  <a:gd name="connsiteY0" fmla="*/ 110168 h 660996"/>
                  <a:gd name="connsiteX1" fmla="*/ 110168 w 973668"/>
                  <a:gd name="connsiteY1" fmla="*/ 0 h 660996"/>
                  <a:gd name="connsiteX2" fmla="*/ 863500 w 973668"/>
                  <a:gd name="connsiteY2" fmla="*/ 0 h 660996"/>
                  <a:gd name="connsiteX3" fmla="*/ 973668 w 973668"/>
                  <a:gd name="connsiteY3" fmla="*/ 110168 h 660996"/>
                  <a:gd name="connsiteX4" fmla="*/ 973668 w 973668"/>
                  <a:gd name="connsiteY4" fmla="*/ 550828 h 660996"/>
                  <a:gd name="connsiteX5" fmla="*/ 863500 w 973668"/>
                  <a:gd name="connsiteY5" fmla="*/ 660996 h 660996"/>
                  <a:gd name="connsiteX6" fmla="*/ 110168 w 973668"/>
                  <a:gd name="connsiteY6" fmla="*/ 660996 h 660996"/>
                  <a:gd name="connsiteX7" fmla="*/ 0 w 973668"/>
                  <a:gd name="connsiteY7" fmla="*/ 550828 h 660996"/>
                  <a:gd name="connsiteX8" fmla="*/ 0 w 973668"/>
                  <a:gd name="connsiteY8" fmla="*/ 110168 h 660996"/>
                  <a:gd name="connsiteX0-1" fmla="*/ 0 w 973668"/>
                  <a:gd name="connsiteY0-2" fmla="*/ 110168 h 660996"/>
                  <a:gd name="connsiteX1-3" fmla="*/ 110168 w 973668"/>
                  <a:gd name="connsiteY1-4" fmla="*/ 0 h 660996"/>
                  <a:gd name="connsiteX2-5" fmla="*/ 863500 w 973668"/>
                  <a:gd name="connsiteY2-6" fmla="*/ 0 h 660996"/>
                  <a:gd name="connsiteX3-7" fmla="*/ 685802 w 973668"/>
                  <a:gd name="connsiteY3-8" fmla="*/ 228702 h 660996"/>
                  <a:gd name="connsiteX4-9" fmla="*/ 973668 w 973668"/>
                  <a:gd name="connsiteY4-10" fmla="*/ 550828 h 660996"/>
                  <a:gd name="connsiteX5-11" fmla="*/ 863500 w 973668"/>
                  <a:gd name="connsiteY5-12" fmla="*/ 660996 h 660996"/>
                  <a:gd name="connsiteX6-13" fmla="*/ 110168 w 973668"/>
                  <a:gd name="connsiteY6-14" fmla="*/ 660996 h 660996"/>
                  <a:gd name="connsiteX7-15" fmla="*/ 0 w 973668"/>
                  <a:gd name="connsiteY7-16" fmla="*/ 550828 h 660996"/>
                  <a:gd name="connsiteX8-17" fmla="*/ 0 w 973668"/>
                  <a:gd name="connsiteY8-18" fmla="*/ 110168 h 660996"/>
                  <a:gd name="connsiteX0-19" fmla="*/ 0 w 883897"/>
                  <a:gd name="connsiteY0-20" fmla="*/ 110168 h 660996"/>
                  <a:gd name="connsiteX1-21" fmla="*/ 110168 w 883897"/>
                  <a:gd name="connsiteY1-22" fmla="*/ 0 h 660996"/>
                  <a:gd name="connsiteX2-23" fmla="*/ 863500 w 883897"/>
                  <a:gd name="connsiteY2-24" fmla="*/ 0 h 660996"/>
                  <a:gd name="connsiteX3-25" fmla="*/ 685802 w 883897"/>
                  <a:gd name="connsiteY3-26" fmla="*/ 228702 h 660996"/>
                  <a:gd name="connsiteX4-27" fmla="*/ 863500 w 883897"/>
                  <a:gd name="connsiteY4-28" fmla="*/ 660996 h 660996"/>
                  <a:gd name="connsiteX5-29" fmla="*/ 110168 w 883897"/>
                  <a:gd name="connsiteY5-30" fmla="*/ 660996 h 660996"/>
                  <a:gd name="connsiteX6-31" fmla="*/ 0 w 883897"/>
                  <a:gd name="connsiteY6-32" fmla="*/ 550828 h 660996"/>
                  <a:gd name="connsiteX7-33" fmla="*/ 0 w 883897"/>
                  <a:gd name="connsiteY7-34" fmla="*/ 110168 h 660996"/>
                  <a:gd name="connsiteX0-35" fmla="*/ 0 w 873433"/>
                  <a:gd name="connsiteY0-36" fmla="*/ 110168 h 694863"/>
                  <a:gd name="connsiteX1-37" fmla="*/ 110168 w 873433"/>
                  <a:gd name="connsiteY1-38" fmla="*/ 0 h 694863"/>
                  <a:gd name="connsiteX2-39" fmla="*/ 863500 w 873433"/>
                  <a:gd name="connsiteY2-40" fmla="*/ 0 h 694863"/>
                  <a:gd name="connsiteX3-41" fmla="*/ 685802 w 873433"/>
                  <a:gd name="connsiteY3-42" fmla="*/ 228702 h 694863"/>
                  <a:gd name="connsiteX4-43" fmla="*/ 423234 w 873433"/>
                  <a:gd name="connsiteY4-44" fmla="*/ 694863 h 694863"/>
                  <a:gd name="connsiteX5-45" fmla="*/ 110168 w 873433"/>
                  <a:gd name="connsiteY5-46" fmla="*/ 660996 h 694863"/>
                  <a:gd name="connsiteX6-47" fmla="*/ 0 w 873433"/>
                  <a:gd name="connsiteY6-48" fmla="*/ 550828 h 694863"/>
                  <a:gd name="connsiteX7-49" fmla="*/ 0 w 873433"/>
                  <a:gd name="connsiteY7-50" fmla="*/ 110168 h 694863"/>
                  <a:gd name="connsiteX0-51" fmla="*/ 0 w 868544"/>
                  <a:gd name="connsiteY0-52" fmla="*/ 110168 h 694863"/>
                  <a:gd name="connsiteX1-53" fmla="*/ 110168 w 868544"/>
                  <a:gd name="connsiteY1-54" fmla="*/ 0 h 694863"/>
                  <a:gd name="connsiteX2-55" fmla="*/ 863500 w 868544"/>
                  <a:gd name="connsiteY2-56" fmla="*/ 0 h 694863"/>
                  <a:gd name="connsiteX3-57" fmla="*/ 423234 w 868544"/>
                  <a:gd name="connsiteY3-58" fmla="*/ 694863 h 694863"/>
                  <a:gd name="connsiteX4-59" fmla="*/ 110168 w 868544"/>
                  <a:gd name="connsiteY4-60" fmla="*/ 660996 h 694863"/>
                  <a:gd name="connsiteX5-61" fmla="*/ 0 w 868544"/>
                  <a:gd name="connsiteY5-62" fmla="*/ 550828 h 694863"/>
                  <a:gd name="connsiteX6-63" fmla="*/ 0 w 868544"/>
                  <a:gd name="connsiteY6-64" fmla="*/ 110168 h 694863"/>
                  <a:gd name="connsiteX0-65" fmla="*/ 0 w 869546"/>
                  <a:gd name="connsiteY0-66" fmla="*/ 110168 h 660996"/>
                  <a:gd name="connsiteX1-67" fmla="*/ 110168 w 869546"/>
                  <a:gd name="connsiteY1-68" fmla="*/ 0 h 660996"/>
                  <a:gd name="connsiteX2-69" fmla="*/ 863500 w 869546"/>
                  <a:gd name="connsiteY2-70" fmla="*/ 0 h 660996"/>
                  <a:gd name="connsiteX3-71" fmla="*/ 490967 w 869546"/>
                  <a:gd name="connsiteY3-72" fmla="*/ 660996 h 660996"/>
                  <a:gd name="connsiteX4-73" fmla="*/ 110168 w 869546"/>
                  <a:gd name="connsiteY4-74" fmla="*/ 660996 h 660996"/>
                  <a:gd name="connsiteX5-75" fmla="*/ 0 w 869546"/>
                  <a:gd name="connsiteY5-76" fmla="*/ 550828 h 660996"/>
                  <a:gd name="connsiteX6-77" fmla="*/ 0 w 869546"/>
                  <a:gd name="connsiteY6-78" fmla="*/ 110168 h 6609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69546" h="660996">
                    <a:moveTo>
                      <a:pt x="0" y="110168"/>
                    </a:moveTo>
                    <a:cubicBezTo>
                      <a:pt x="0" y="49324"/>
                      <a:pt x="49324" y="0"/>
                      <a:pt x="110168" y="0"/>
                    </a:cubicBezTo>
                    <a:lnTo>
                      <a:pt x="863500" y="0"/>
                    </a:lnTo>
                    <a:cubicBezTo>
                      <a:pt x="915678" y="115810"/>
                      <a:pt x="616522" y="550830"/>
                      <a:pt x="490967" y="660996"/>
                    </a:cubicBezTo>
                    <a:lnTo>
                      <a:pt x="110168" y="660996"/>
                    </a:lnTo>
                    <a:cubicBezTo>
                      <a:pt x="49324" y="660996"/>
                      <a:pt x="0" y="611672"/>
                      <a:pt x="0" y="550828"/>
                    </a:cubicBezTo>
                    <a:lnTo>
                      <a:pt x="0" y="110168"/>
                    </a:lnTo>
                    <a:close/>
                  </a:path>
                </a:pathLst>
              </a:custGeom>
              <a:solidFill>
                <a:srgbClr val="4F3B5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733655" y="4408436"/>
              <a:ext cx="389466" cy="646331"/>
            </a:xfrm>
            <a:prstGeom prst="rect">
              <a:avLst/>
            </a:prstGeom>
            <a:noFill/>
          </p:spPr>
          <p:txBody>
            <a:bodyPr wrap="square" rtlCol="0">
              <a:spAutoFit/>
            </a:bodyPr>
            <a:lstStyle/>
            <a:p>
              <a:r>
                <a:rPr lang="en-US" altLang="zh-CN" sz="3600" i="1">
                  <a:solidFill>
                    <a:schemeClr val="bg1"/>
                  </a:solidFill>
                </a:rPr>
                <a:t>3</a:t>
              </a:r>
              <a:endParaRPr lang="zh-CN" altLang="en-US" sz="3600" i="1">
                <a:solidFill>
                  <a:schemeClr val="bg1"/>
                </a:solidFill>
              </a:endParaRPr>
            </a:p>
          </p:txBody>
        </p:sp>
      </p:grpSp>
      <p:grpSp>
        <p:nvGrpSpPr>
          <p:cNvPr id="43" name="组合 42"/>
          <p:cNvGrpSpPr/>
          <p:nvPr/>
        </p:nvGrpSpPr>
        <p:grpSpPr>
          <a:xfrm>
            <a:off x="1721366" y="5608380"/>
            <a:ext cx="3742269" cy="660996"/>
            <a:chOff x="1766996" y="4703969"/>
            <a:chExt cx="3742269" cy="660996"/>
          </a:xfrm>
        </p:grpSpPr>
        <p:grpSp>
          <p:nvGrpSpPr>
            <p:cNvPr id="36" name="组合 35"/>
            <p:cNvGrpSpPr/>
            <p:nvPr/>
          </p:nvGrpSpPr>
          <p:grpSpPr>
            <a:xfrm>
              <a:off x="1766996" y="4703969"/>
              <a:ext cx="3742269" cy="660996"/>
              <a:chOff x="1693331" y="2514600"/>
              <a:chExt cx="3742269" cy="660996"/>
            </a:xfrm>
          </p:grpSpPr>
          <p:sp>
            <p:nvSpPr>
              <p:cNvPr id="37" name="矩形: 圆角 36"/>
              <p:cNvSpPr/>
              <p:nvPr/>
            </p:nvSpPr>
            <p:spPr>
              <a:xfrm>
                <a:off x="1693333" y="2514600"/>
                <a:ext cx="3742267" cy="6609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         </a:t>
                </a:r>
                <a:r>
                  <a:rPr lang="en-US" altLang="zh-CN" b="1" dirty="0">
                    <a:solidFill>
                      <a:schemeClr val="tx1"/>
                    </a:solidFill>
                    <a:latin typeface="Arial" panose="020B0604020202020204" pitchFamily="34" charset="0"/>
                    <a:cs typeface="Arial" panose="020B0604020202020204" pitchFamily="34" charset="0"/>
                  </a:rPr>
                  <a:t>References</a:t>
                </a:r>
                <a:endParaRPr lang="zh-CN" altLang="en-US" sz="2400" b="1" dirty="0">
                  <a:solidFill>
                    <a:schemeClr val="tx1"/>
                  </a:solidFill>
                  <a:latin typeface="Arial" panose="020B0604020202020204" pitchFamily="34" charset="0"/>
                  <a:cs typeface="Arial" panose="020B0604020202020204" pitchFamily="34" charset="0"/>
                </a:endParaRPr>
              </a:p>
            </p:txBody>
          </p:sp>
          <p:sp>
            <p:nvSpPr>
              <p:cNvPr id="38" name="矩形: 圆角 23"/>
              <p:cNvSpPr/>
              <p:nvPr/>
            </p:nvSpPr>
            <p:spPr>
              <a:xfrm>
                <a:off x="1693331" y="2514600"/>
                <a:ext cx="869546" cy="660996"/>
              </a:xfrm>
              <a:custGeom>
                <a:avLst/>
                <a:gdLst>
                  <a:gd name="connsiteX0" fmla="*/ 0 w 973668"/>
                  <a:gd name="connsiteY0" fmla="*/ 110168 h 660996"/>
                  <a:gd name="connsiteX1" fmla="*/ 110168 w 973668"/>
                  <a:gd name="connsiteY1" fmla="*/ 0 h 660996"/>
                  <a:gd name="connsiteX2" fmla="*/ 863500 w 973668"/>
                  <a:gd name="connsiteY2" fmla="*/ 0 h 660996"/>
                  <a:gd name="connsiteX3" fmla="*/ 973668 w 973668"/>
                  <a:gd name="connsiteY3" fmla="*/ 110168 h 660996"/>
                  <a:gd name="connsiteX4" fmla="*/ 973668 w 973668"/>
                  <a:gd name="connsiteY4" fmla="*/ 550828 h 660996"/>
                  <a:gd name="connsiteX5" fmla="*/ 863500 w 973668"/>
                  <a:gd name="connsiteY5" fmla="*/ 660996 h 660996"/>
                  <a:gd name="connsiteX6" fmla="*/ 110168 w 973668"/>
                  <a:gd name="connsiteY6" fmla="*/ 660996 h 660996"/>
                  <a:gd name="connsiteX7" fmla="*/ 0 w 973668"/>
                  <a:gd name="connsiteY7" fmla="*/ 550828 h 660996"/>
                  <a:gd name="connsiteX8" fmla="*/ 0 w 973668"/>
                  <a:gd name="connsiteY8" fmla="*/ 110168 h 660996"/>
                  <a:gd name="connsiteX0-1" fmla="*/ 0 w 973668"/>
                  <a:gd name="connsiteY0-2" fmla="*/ 110168 h 660996"/>
                  <a:gd name="connsiteX1-3" fmla="*/ 110168 w 973668"/>
                  <a:gd name="connsiteY1-4" fmla="*/ 0 h 660996"/>
                  <a:gd name="connsiteX2-5" fmla="*/ 863500 w 973668"/>
                  <a:gd name="connsiteY2-6" fmla="*/ 0 h 660996"/>
                  <a:gd name="connsiteX3-7" fmla="*/ 685802 w 973668"/>
                  <a:gd name="connsiteY3-8" fmla="*/ 228702 h 660996"/>
                  <a:gd name="connsiteX4-9" fmla="*/ 973668 w 973668"/>
                  <a:gd name="connsiteY4-10" fmla="*/ 550828 h 660996"/>
                  <a:gd name="connsiteX5-11" fmla="*/ 863500 w 973668"/>
                  <a:gd name="connsiteY5-12" fmla="*/ 660996 h 660996"/>
                  <a:gd name="connsiteX6-13" fmla="*/ 110168 w 973668"/>
                  <a:gd name="connsiteY6-14" fmla="*/ 660996 h 660996"/>
                  <a:gd name="connsiteX7-15" fmla="*/ 0 w 973668"/>
                  <a:gd name="connsiteY7-16" fmla="*/ 550828 h 660996"/>
                  <a:gd name="connsiteX8-17" fmla="*/ 0 w 973668"/>
                  <a:gd name="connsiteY8-18" fmla="*/ 110168 h 660996"/>
                  <a:gd name="connsiteX0-19" fmla="*/ 0 w 883897"/>
                  <a:gd name="connsiteY0-20" fmla="*/ 110168 h 660996"/>
                  <a:gd name="connsiteX1-21" fmla="*/ 110168 w 883897"/>
                  <a:gd name="connsiteY1-22" fmla="*/ 0 h 660996"/>
                  <a:gd name="connsiteX2-23" fmla="*/ 863500 w 883897"/>
                  <a:gd name="connsiteY2-24" fmla="*/ 0 h 660996"/>
                  <a:gd name="connsiteX3-25" fmla="*/ 685802 w 883897"/>
                  <a:gd name="connsiteY3-26" fmla="*/ 228702 h 660996"/>
                  <a:gd name="connsiteX4-27" fmla="*/ 863500 w 883897"/>
                  <a:gd name="connsiteY4-28" fmla="*/ 660996 h 660996"/>
                  <a:gd name="connsiteX5-29" fmla="*/ 110168 w 883897"/>
                  <a:gd name="connsiteY5-30" fmla="*/ 660996 h 660996"/>
                  <a:gd name="connsiteX6-31" fmla="*/ 0 w 883897"/>
                  <a:gd name="connsiteY6-32" fmla="*/ 550828 h 660996"/>
                  <a:gd name="connsiteX7-33" fmla="*/ 0 w 883897"/>
                  <a:gd name="connsiteY7-34" fmla="*/ 110168 h 660996"/>
                  <a:gd name="connsiteX0-35" fmla="*/ 0 w 873433"/>
                  <a:gd name="connsiteY0-36" fmla="*/ 110168 h 694863"/>
                  <a:gd name="connsiteX1-37" fmla="*/ 110168 w 873433"/>
                  <a:gd name="connsiteY1-38" fmla="*/ 0 h 694863"/>
                  <a:gd name="connsiteX2-39" fmla="*/ 863500 w 873433"/>
                  <a:gd name="connsiteY2-40" fmla="*/ 0 h 694863"/>
                  <a:gd name="connsiteX3-41" fmla="*/ 685802 w 873433"/>
                  <a:gd name="connsiteY3-42" fmla="*/ 228702 h 694863"/>
                  <a:gd name="connsiteX4-43" fmla="*/ 423234 w 873433"/>
                  <a:gd name="connsiteY4-44" fmla="*/ 694863 h 694863"/>
                  <a:gd name="connsiteX5-45" fmla="*/ 110168 w 873433"/>
                  <a:gd name="connsiteY5-46" fmla="*/ 660996 h 694863"/>
                  <a:gd name="connsiteX6-47" fmla="*/ 0 w 873433"/>
                  <a:gd name="connsiteY6-48" fmla="*/ 550828 h 694863"/>
                  <a:gd name="connsiteX7-49" fmla="*/ 0 w 873433"/>
                  <a:gd name="connsiteY7-50" fmla="*/ 110168 h 694863"/>
                  <a:gd name="connsiteX0-51" fmla="*/ 0 w 868544"/>
                  <a:gd name="connsiteY0-52" fmla="*/ 110168 h 694863"/>
                  <a:gd name="connsiteX1-53" fmla="*/ 110168 w 868544"/>
                  <a:gd name="connsiteY1-54" fmla="*/ 0 h 694863"/>
                  <a:gd name="connsiteX2-55" fmla="*/ 863500 w 868544"/>
                  <a:gd name="connsiteY2-56" fmla="*/ 0 h 694863"/>
                  <a:gd name="connsiteX3-57" fmla="*/ 423234 w 868544"/>
                  <a:gd name="connsiteY3-58" fmla="*/ 694863 h 694863"/>
                  <a:gd name="connsiteX4-59" fmla="*/ 110168 w 868544"/>
                  <a:gd name="connsiteY4-60" fmla="*/ 660996 h 694863"/>
                  <a:gd name="connsiteX5-61" fmla="*/ 0 w 868544"/>
                  <a:gd name="connsiteY5-62" fmla="*/ 550828 h 694863"/>
                  <a:gd name="connsiteX6-63" fmla="*/ 0 w 868544"/>
                  <a:gd name="connsiteY6-64" fmla="*/ 110168 h 694863"/>
                  <a:gd name="connsiteX0-65" fmla="*/ 0 w 869546"/>
                  <a:gd name="connsiteY0-66" fmla="*/ 110168 h 660996"/>
                  <a:gd name="connsiteX1-67" fmla="*/ 110168 w 869546"/>
                  <a:gd name="connsiteY1-68" fmla="*/ 0 h 660996"/>
                  <a:gd name="connsiteX2-69" fmla="*/ 863500 w 869546"/>
                  <a:gd name="connsiteY2-70" fmla="*/ 0 h 660996"/>
                  <a:gd name="connsiteX3-71" fmla="*/ 490967 w 869546"/>
                  <a:gd name="connsiteY3-72" fmla="*/ 660996 h 660996"/>
                  <a:gd name="connsiteX4-73" fmla="*/ 110168 w 869546"/>
                  <a:gd name="connsiteY4-74" fmla="*/ 660996 h 660996"/>
                  <a:gd name="connsiteX5-75" fmla="*/ 0 w 869546"/>
                  <a:gd name="connsiteY5-76" fmla="*/ 550828 h 660996"/>
                  <a:gd name="connsiteX6-77" fmla="*/ 0 w 869546"/>
                  <a:gd name="connsiteY6-78" fmla="*/ 110168 h 6609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69546" h="660996">
                    <a:moveTo>
                      <a:pt x="0" y="110168"/>
                    </a:moveTo>
                    <a:cubicBezTo>
                      <a:pt x="0" y="49324"/>
                      <a:pt x="49324" y="0"/>
                      <a:pt x="110168" y="0"/>
                    </a:cubicBezTo>
                    <a:lnTo>
                      <a:pt x="863500" y="0"/>
                    </a:lnTo>
                    <a:cubicBezTo>
                      <a:pt x="915678" y="115810"/>
                      <a:pt x="616522" y="550830"/>
                      <a:pt x="490967" y="660996"/>
                    </a:cubicBezTo>
                    <a:lnTo>
                      <a:pt x="110168" y="660996"/>
                    </a:lnTo>
                    <a:cubicBezTo>
                      <a:pt x="49324" y="660996"/>
                      <a:pt x="0" y="611672"/>
                      <a:pt x="0" y="550828"/>
                    </a:cubicBezTo>
                    <a:lnTo>
                      <a:pt x="0" y="110168"/>
                    </a:lnTo>
                    <a:close/>
                  </a:path>
                </a:pathLst>
              </a:custGeom>
              <a:solidFill>
                <a:srgbClr val="4F3B5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1901936" y="4703969"/>
              <a:ext cx="389466" cy="646331"/>
            </a:xfrm>
            <a:prstGeom prst="rect">
              <a:avLst/>
            </a:prstGeom>
            <a:noFill/>
          </p:spPr>
          <p:txBody>
            <a:bodyPr wrap="square" rtlCol="0">
              <a:spAutoFit/>
            </a:bodyPr>
            <a:lstStyle/>
            <a:p>
              <a:r>
                <a:rPr lang="en-US" altLang="zh-CN" sz="3600" i="1">
                  <a:solidFill>
                    <a:schemeClr val="bg1"/>
                  </a:solidFill>
                </a:rPr>
                <a:t>5</a:t>
              </a:r>
              <a:endParaRPr lang="zh-CN" altLang="en-US" sz="3600" i="1">
                <a:solidFill>
                  <a:schemeClr val="bg1"/>
                </a:solidFill>
              </a:endParaRPr>
            </a:p>
          </p:txBody>
        </p:sp>
      </p:grpSp>
      <p:grpSp>
        <p:nvGrpSpPr>
          <p:cNvPr id="44" name="组合 43"/>
          <p:cNvGrpSpPr/>
          <p:nvPr/>
        </p:nvGrpSpPr>
        <p:grpSpPr>
          <a:xfrm>
            <a:off x="1721366" y="4554757"/>
            <a:ext cx="3742269" cy="660996"/>
            <a:chOff x="1766996" y="4703969"/>
            <a:chExt cx="3742269" cy="660996"/>
          </a:xfrm>
        </p:grpSpPr>
        <p:grpSp>
          <p:nvGrpSpPr>
            <p:cNvPr id="45" name="组合 44"/>
            <p:cNvGrpSpPr/>
            <p:nvPr/>
          </p:nvGrpSpPr>
          <p:grpSpPr>
            <a:xfrm>
              <a:off x="1766996" y="4703969"/>
              <a:ext cx="3742269" cy="660996"/>
              <a:chOff x="1693331" y="2514600"/>
              <a:chExt cx="3742269" cy="660996"/>
            </a:xfrm>
          </p:grpSpPr>
          <p:sp>
            <p:nvSpPr>
              <p:cNvPr id="47" name="矩形: 圆角 46"/>
              <p:cNvSpPr/>
              <p:nvPr/>
            </p:nvSpPr>
            <p:spPr>
              <a:xfrm>
                <a:off x="1693333" y="2514600"/>
                <a:ext cx="3742267" cy="6609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              </a:t>
                </a:r>
                <a:r>
                  <a:rPr lang="en-US" altLang="zh-CN" b="1">
                    <a:solidFill>
                      <a:schemeClr val="tx1"/>
                    </a:solidFill>
                    <a:latin typeface="Arial" panose="020B0604020202020204" pitchFamily="34" charset="0"/>
                    <a:cs typeface="Arial" panose="020B0604020202020204" pitchFamily="34" charset="0"/>
                  </a:rPr>
                  <a:t>Research </a:t>
                </a:r>
                <a:r>
                  <a:rPr lang="en-US" altLang="zh-CN" b="1" dirty="0">
                    <a:solidFill>
                      <a:schemeClr val="tx1"/>
                    </a:solidFill>
                    <a:latin typeface="Arial" panose="020B0604020202020204" pitchFamily="34" charset="0"/>
                    <a:cs typeface="Arial" panose="020B0604020202020204" pitchFamily="34" charset="0"/>
                  </a:rPr>
                  <a:t>Objectives</a:t>
                </a:r>
                <a:endParaRPr lang="zh-CN" altLang="en-US" b="1" dirty="0">
                  <a:solidFill>
                    <a:schemeClr val="tx1"/>
                  </a:solidFill>
                  <a:latin typeface="Arial" panose="020B0604020202020204" pitchFamily="34" charset="0"/>
                  <a:cs typeface="Arial" panose="020B0604020202020204" pitchFamily="34" charset="0"/>
                </a:endParaRPr>
              </a:p>
            </p:txBody>
          </p:sp>
          <p:sp>
            <p:nvSpPr>
              <p:cNvPr id="48" name="矩形: 圆角 23"/>
              <p:cNvSpPr/>
              <p:nvPr/>
            </p:nvSpPr>
            <p:spPr>
              <a:xfrm>
                <a:off x="1693331" y="2514600"/>
                <a:ext cx="869546" cy="660996"/>
              </a:xfrm>
              <a:custGeom>
                <a:avLst/>
                <a:gdLst>
                  <a:gd name="connsiteX0" fmla="*/ 0 w 973668"/>
                  <a:gd name="connsiteY0" fmla="*/ 110168 h 660996"/>
                  <a:gd name="connsiteX1" fmla="*/ 110168 w 973668"/>
                  <a:gd name="connsiteY1" fmla="*/ 0 h 660996"/>
                  <a:gd name="connsiteX2" fmla="*/ 863500 w 973668"/>
                  <a:gd name="connsiteY2" fmla="*/ 0 h 660996"/>
                  <a:gd name="connsiteX3" fmla="*/ 973668 w 973668"/>
                  <a:gd name="connsiteY3" fmla="*/ 110168 h 660996"/>
                  <a:gd name="connsiteX4" fmla="*/ 973668 w 973668"/>
                  <a:gd name="connsiteY4" fmla="*/ 550828 h 660996"/>
                  <a:gd name="connsiteX5" fmla="*/ 863500 w 973668"/>
                  <a:gd name="connsiteY5" fmla="*/ 660996 h 660996"/>
                  <a:gd name="connsiteX6" fmla="*/ 110168 w 973668"/>
                  <a:gd name="connsiteY6" fmla="*/ 660996 h 660996"/>
                  <a:gd name="connsiteX7" fmla="*/ 0 w 973668"/>
                  <a:gd name="connsiteY7" fmla="*/ 550828 h 660996"/>
                  <a:gd name="connsiteX8" fmla="*/ 0 w 973668"/>
                  <a:gd name="connsiteY8" fmla="*/ 110168 h 660996"/>
                  <a:gd name="connsiteX0-1" fmla="*/ 0 w 973668"/>
                  <a:gd name="connsiteY0-2" fmla="*/ 110168 h 660996"/>
                  <a:gd name="connsiteX1-3" fmla="*/ 110168 w 973668"/>
                  <a:gd name="connsiteY1-4" fmla="*/ 0 h 660996"/>
                  <a:gd name="connsiteX2-5" fmla="*/ 863500 w 973668"/>
                  <a:gd name="connsiteY2-6" fmla="*/ 0 h 660996"/>
                  <a:gd name="connsiteX3-7" fmla="*/ 685802 w 973668"/>
                  <a:gd name="connsiteY3-8" fmla="*/ 228702 h 660996"/>
                  <a:gd name="connsiteX4-9" fmla="*/ 973668 w 973668"/>
                  <a:gd name="connsiteY4-10" fmla="*/ 550828 h 660996"/>
                  <a:gd name="connsiteX5-11" fmla="*/ 863500 w 973668"/>
                  <a:gd name="connsiteY5-12" fmla="*/ 660996 h 660996"/>
                  <a:gd name="connsiteX6-13" fmla="*/ 110168 w 973668"/>
                  <a:gd name="connsiteY6-14" fmla="*/ 660996 h 660996"/>
                  <a:gd name="connsiteX7-15" fmla="*/ 0 w 973668"/>
                  <a:gd name="connsiteY7-16" fmla="*/ 550828 h 660996"/>
                  <a:gd name="connsiteX8-17" fmla="*/ 0 w 973668"/>
                  <a:gd name="connsiteY8-18" fmla="*/ 110168 h 660996"/>
                  <a:gd name="connsiteX0-19" fmla="*/ 0 w 883897"/>
                  <a:gd name="connsiteY0-20" fmla="*/ 110168 h 660996"/>
                  <a:gd name="connsiteX1-21" fmla="*/ 110168 w 883897"/>
                  <a:gd name="connsiteY1-22" fmla="*/ 0 h 660996"/>
                  <a:gd name="connsiteX2-23" fmla="*/ 863500 w 883897"/>
                  <a:gd name="connsiteY2-24" fmla="*/ 0 h 660996"/>
                  <a:gd name="connsiteX3-25" fmla="*/ 685802 w 883897"/>
                  <a:gd name="connsiteY3-26" fmla="*/ 228702 h 660996"/>
                  <a:gd name="connsiteX4-27" fmla="*/ 863500 w 883897"/>
                  <a:gd name="connsiteY4-28" fmla="*/ 660996 h 660996"/>
                  <a:gd name="connsiteX5-29" fmla="*/ 110168 w 883897"/>
                  <a:gd name="connsiteY5-30" fmla="*/ 660996 h 660996"/>
                  <a:gd name="connsiteX6-31" fmla="*/ 0 w 883897"/>
                  <a:gd name="connsiteY6-32" fmla="*/ 550828 h 660996"/>
                  <a:gd name="connsiteX7-33" fmla="*/ 0 w 883897"/>
                  <a:gd name="connsiteY7-34" fmla="*/ 110168 h 660996"/>
                  <a:gd name="connsiteX0-35" fmla="*/ 0 w 873433"/>
                  <a:gd name="connsiteY0-36" fmla="*/ 110168 h 694863"/>
                  <a:gd name="connsiteX1-37" fmla="*/ 110168 w 873433"/>
                  <a:gd name="connsiteY1-38" fmla="*/ 0 h 694863"/>
                  <a:gd name="connsiteX2-39" fmla="*/ 863500 w 873433"/>
                  <a:gd name="connsiteY2-40" fmla="*/ 0 h 694863"/>
                  <a:gd name="connsiteX3-41" fmla="*/ 685802 w 873433"/>
                  <a:gd name="connsiteY3-42" fmla="*/ 228702 h 694863"/>
                  <a:gd name="connsiteX4-43" fmla="*/ 423234 w 873433"/>
                  <a:gd name="connsiteY4-44" fmla="*/ 694863 h 694863"/>
                  <a:gd name="connsiteX5-45" fmla="*/ 110168 w 873433"/>
                  <a:gd name="connsiteY5-46" fmla="*/ 660996 h 694863"/>
                  <a:gd name="connsiteX6-47" fmla="*/ 0 w 873433"/>
                  <a:gd name="connsiteY6-48" fmla="*/ 550828 h 694863"/>
                  <a:gd name="connsiteX7-49" fmla="*/ 0 w 873433"/>
                  <a:gd name="connsiteY7-50" fmla="*/ 110168 h 694863"/>
                  <a:gd name="connsiteX0-51" fmla="*/ 0 w 868544"/>
                  <a:gd name="connsiteY0-52" fmla="*/ 110168 h 694863"/>
                  <a:gd name="connsiteX1-53" fmla="*/ 110168 w 868544"/>
                  <a:gd name="connsiteY1-54" fmla="*/ 0 h 694863"/>
                  <a:gd name="connsiteX2-55" fmla="*/ 863500 w 868544"/>
                  <a:gd name="connsiteY2-56" fmla="*/ 0 h 694863"/>
                  <a:gd name="connsiteX3-57" fmla="*/ 423234 w 868544"/>
                  <a:gd name="connsiteY3-58" fmla="*/ 694863 h 694863"/>
                  <a:gd name="connsiteX4-59" fmla="*/ 110168 w 868544"/>
                  <a:gd name="connsiteY4-60" fmla="*/ 660996 h 694863"/>
                  <a:gd name="connsiteX5-61" fmla="*/ 0 w 868544"/>
                  <a:gd name="connsiteY5-62" fmla="*/ 550828 h 694863"/>
                  <a:gd name="connsiteX6-63" fmla="*/ 0 w 868544"/>
                  <a:gd name="connsiteY6-64" fmla="*/ 110168 h 694863"/>
                  <a:gd name="connsiteX0-65" fmla="*/ 0 w 869546"/>
                  <a:gd name="connsiteY0-66" fmla="*/ 110168 h 660996"/>
                  <a:gd name="connsiteX1-67" fmla="*/ 110168 w 869546"/>
                  <a:gd name="connsiteY1-68" fmla="*/ 0 h 660996"/>
                  <a:gd name="connsiteX2-69" fmla="*/ 863500 w 869546"/>
                  <a:gd name="connsiteY2-70" fmla="*/ 0 h 660996"/>
                  <a:gd name="connsiteX3-71" fmla="*/ 490967 w 869546"/>
                  <a:gd name="connsiteY3-72" fmla="*/ 660996 h 660996"/>
                  <a:gd name="connsiteX4-73" fmla="*/ 110168 w 869546"/>
                  <a:gd name="connsiteY4-74" fmla="*/ 660996 h 660996"/>
                  <a:gd name="connsiteX5-75" fmla="*/ 0 w 869546"/>
                  <a:gd name="connsiteY5-76" fmla="*/ 550828 h 660996"/>
                  <a:gd name="connsiteX6-77" fmla="*/ 0 w 869546"/>
                  <a:gd name="connsiteY6-78" fmla="*/ 110168 h 6609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69546" h="660996">
                    <a:moveTo>
                      <a:pt x="0" y="110168"/>
                    </a:moveTo>
                    <a:cubicBezTo>
                      <a:pt x="0" y="49324"/>
                      <a:pt x="49324" y="0"/>
                      <a:pt x="110168" y="0"/>
                    </a:cubicBezTo>
                    <a:lnTo>
                      <a:pt x="863500" y="0"/>
                    </a:lnTo>
                    <a:cubicBezTo>
                      <a:pt x="915678" y="115810"/>
                      <a:pt x="616522" y="550830"/>
                      <a:pt x="490967" y="660996"/>
                    </a:cubicBezTo>
                    <a:lnTo>
                      <a:pt x="110168" y="660996"/>
                    </a:lnTo>
                    <a:cubicBezTo>
                      <a:pt x="49324" y="660996"/>
                      <a:pt x="0" y="611672"/>
                      <a:pt x="0" y="550828"/>
                    </a:cubicBezTo>
                    <a:lnTo>
                      <a:pt x="0" y="110168"/>
                    </a:lnTo>
                    <a:close/>
                  </a:path>
                </a:pathLst>
              </a:custGeom>
              <a:solidFill>
                <a:srgbClr val="4F3B5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文本框 45"/>
            <p:cNvSpPr txBox="1"/>
            <p:nvPr/>
          </p:nvSpPr>
          <p:spPr>
            <a:xfrm>
              <a:off x="1901936" y="4703969"/>
              <a:ext cx="389466" cy="646331"/>
            </a:xfrm>
            <a:prstGeom prst="rect">
              <a:avLst/>
            </a:prstGeom>
            <a:noFill/>
          </p:spPr>
          <p:txBody>
            <a:bodyPr wrap="square" rtlCol="0">
              <a:spAutoFit/>
            </a:bodyPr>
            <a:lstStyle/>
            <a:p>
              <a:r>
                <a:rPr lang="en-US" altLang="zh-CN" sz="3600" i="1">
                  <a:solidFill>
                    <a:schemeClr val="bg1"/>
                  </a:solidFill>
                </a:rPr>
                <a:t>4</a:t>
              </a:r>
              <a:endParaRPr lang="zh-CN" altLang="en-US" sz="3600" i="1">
                <a:solidFill>
                  <a:schemeClr val="bg1"/>
                </a:solidFill>
              </a:endParaRPr>
            </a:p>
          </p:txBody>
        </p:sp>
      </p:grpSp>
      <p:sp>
        <p:nvSpPr>
          <p:cNvPr id="49" name="六边形 48"/>
          <p:cNvSpPr>
            <a:spLocks noChangeAspect="1"/>
          </p:cNvSpPr>
          <p:nvPr/>
        </p:nvSpPr>
        <p:spPr>
          <a:xfrm>
            <a:off x="533545" y="894772"/>
            <a:ext cx="490026" cy="432000"/>
          </a:xfrm>
          <a:prstGeom prst="hexagon">
            <a:avLst/>
          </a:prstGeom>
          <a:solidFill>
            <a:srgbClr val="4F3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六边形 49"/>
          <p:cNvSpPr>
            <a:spLocks noChangeAspect="1"/>
          </p:cNvSpPr>
          <p:nvPr/>
        </p:nvSpPr>
        <p:spPr>
          <a:xfrm>
            <a:off x="1087290" y="633082"/>
            <a:ext cx="408356" cy="360000"/>
          </a:xfrm>
          <a:prstGeom prst="hexagon">
            <a:avLst/>
          </a:prstGeom>
          <a:solidFill>
            <a:srgbClr val="4F3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a:latin typeface="Arial" panose="020B0604020202020204" pitchFamily="34" charset="0"/>
                <a:cs typeface="Arial" panose="020B0604020202020204" pitchFamily="34" charset="0"/>
              </a:rPr>
              <a:t>Introduction</a:t>
            </a:r>
            <a:endParaRPr lang="en-US" altLang="zh-CN" b="1">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r>
              <a:rPr lang="en-US" altLang="zh-CN"/>
              <a:t>Page</a:t>
            </a:r>
            <a:fld id="{565CE74E-AB26-4998-AD42-012C4C1AD076}" type="slidenum">
              <a:rPr lang="zh-CN" altLang="en-US" smtClean="0"/>
            </a:fld>
            <a:endParaRPr lang="zh-CN" altLang="en-US"/>
          </a:p>
        </p:txBody>
      </p:sp>
      <p:sp>
        <p:nvSpPr>
          <p:cNvPr id="10" name="文本框 9"/>
          <p:cNvSpPr txBox="1"/>
          <p:nvPr/>
        </p:nvSpPr>
        <p:spPr>
          <a:xfrm>
            <a:off x="389255" y="947420"/>
            <a:ext cx="5949315" cy="1476375"/>
          </a:xfrm>
          <a:prstGeom prst="rect">
            <a:avLst/>
          </a:prstGeom>
          <a:noFill/>
        </p:spPr>
        <p:txBody>
          <a:bodyPr wrap="square" rtlCol="0">
            <a:spAutoFit/>
          </a:bodyPr>
          <a:lstStyle/>
          <a:p>
            <a:pPr marL="285750" indent="-285750" algn="l">
              <a:buFont typeface="Arial" panose="020B0604020202020204" pitchFamily="34" charset="0"/>
              <a:buChar char="•"/>
            </a:pPr>
            <a:r>
              <a:rPr lang="zh-CN" altLang="en-US"/>
              <a:t>Public parks and gardens are the most frequented form of green space in Britain's cities, contributing to people's wellbeing by providing opportunities to experience nature, engage in physical activity, feel a sense of social belonging and develop social interaction.</a:t>
            </a:r>
            <a:endParaRPr lang="zh-CN" altLang="en-US"/>
          </a:p>
        </p:txBody>
      </p:sp>
      <p:sp>
        <p:nvSpPr>
          <p:cNvPr id="11" name="文本框 10"/>
          <p:cNvSpPr txBox="1"/>
          <p:nvPr/>
        </p:nvSpPr>
        <p:spPr>
          <a:xfrm>
            <a:off x="389255" y="2470150"/>
            <a:ext cx="6049645" cy="2030095"/>
          </a:xfrm>
          <a:prstGeom prst="rect">
            <a:avLst/>
          </a:prstGeom>
          <a:noFill/>
        </p:spPr>
        <p:txBody>
          <a:bodyPr wrap="square" rtlCol="0">
            <a:spAutoFit/>
          </a:bodyPr>
          <a:lstStyle/>
          <a:p>
            <a:pPr marL="285750" indent="-285750" algn="l">
              <a:buFont typeface="Arial" panose="020B0604020202020204" pitchFamily="34" charset="0"/>
              <a:buChar char="•"/>
            </a:pPr>
            <a:r>
              <a:rPr lang="zh-CN" altLang="en-US" dirty="0"/>
              <a:t>Greenspace accessibility and equity are important indicators to measure the accessibility and opportunities for urban residents to access and use green space, as well as to evaluate and reflect the scientific and rational spatial allocation of urban green space resources. There are few studies that have measured the accessibility and equity of green spaces from multiple scales and travel modes.</a:t>
            </a:r>
            <a:endParaRPr lang="zh-CN" altLang="en-US" dirty="0"/>
          </a:p>
        </p:txBody>
      </p:sp>
      <p:sp>
        <p:nvSpPr>
          <p:cNvPr id="29" name="文本框 28"/>
          <p:cNvSpPr txBox="1"/>
          <p:nvPr/>
        </p:nvSpPr>
        <p:spPr>
          <a:xfrm>
            <a:off x="450215" y="4655185"/>
            <a:ext cx="5888355" cy="1476375"/>
          </a:xfrm>
          <a:prstGeom prst="rect">
            <a:avLst/>
          </a:prstGeom>
          <a:noFill/>
        </p:spPr>
        <p:txBody>
          <a:bodyPr wrap="square" rtlCol="0">
            <a:spAutoFit/>
          </a:bodyPr>
          <a:lstStyle/>
          <a:p>
            <a:pPr marL="285750" indent="-285750" algn="l">
              <a:buFont typeface="Arial" panose="020B0604020202020204" pitchFamily="34" charset="0"/>
              <a:buChar char="•"/>
            </a:pPr>
            <a:r>
              <a:rPr lang="zh-CN" altLang="en-US"/>
              <a:t>The choice of travel mode directly determines the accessibility of urban parks, and the accessibility of transport infrastructure also determines the range of activities of residents to a certain extent, affecting the rational allocation of urban park resources.</a:t>
            </a:r>
            <a:endParaRPr lang="zh-CN" altLang="en-US"/>
          </a:p>
        </p:txBody>
      </p:sp>
      <p:sp>
        <p:nvSpPr>
          <p:cNvPr id="4" name="矩形 3"/>
          <p:cNvSpPr/>
          <p:nvPr/>
        </p:nvSpPr>
        <p:spPr>
          <a:xfrm>
            <a:off x="6648450" y="947420"/>
            <a:ext cx="5030470" cy="2195195"/>
          </a:xfrm>
          <a:prstGeom prst="rect">
            <a:avLst/>
          </a:prstGeom>
          <a:no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stretch>
            <a:fillRect/>
          </a:stretch>
        </p:blipFill>
        <p:spPr>
          <a:xfrm>
            <a:off x="6901180" y="1035685"/>
            <a:ext cx="4525645" cy="2018665"/>
          </a:xfrm>
          <a:prstGeom prst="rect">
            <a:avLst/>
          </a:prstGeom>
        </p:spPr>
      </p:pic>
      <p:sp>
        <p:nvSpPr>
          <p:cNvPr id="6" name="矩形 5"/>
          <p:cNvSpPr/>
          <p:nvPr/>
        </p:nvSpPr>
        <p:spPr>
          <a:xfrm>
            <a:off x="6648450" y="3142615"/>
            <a:ext cx="5030470" cy="2722245"/>
          </a:xfrm>
          <a:prstGeom prst="rect">
            <a:avLst/>
          </a:prstGeom>
          <a:no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stretch>
            <a:fillRect/>
          </a:stretch>
        </p:blipFill>
        <p:spPr>
          <a:xfrm>
            <a:off x="6863715" y="3295650"/>
            <a:ext cx="4563110" cy="1915160"/>
          </a:xfrm>
          <a:prstGeom prst="rect">
            <a:avLst/>
          </a:prstGeom>
        </p:spPr>
      </p:pic>
      <p:sp>
        <p:nvSpPr>
          <p:cNvPr id="8" name="文本框 7"/>
          <p:cNvSpPr txBox="1"/>
          <p:nvPr/>
        </p:nvSpPr>
        <p:spPr>
          <a:xfrm>
            <a:off x="7221220" y="5272405"/>
            <a:ext cx="3625850" cy="521970"/>
          </a:xfrm>
          <a:prstGeom prst="rect">
            <a:avLst/>
          </a:prstGeom>
          <a:noFill/>
        </p:spPr>
        <p:txBody>
          <a:bodyPr wrap="square" rtlCol="0" anchor="t">
            <a:spAutoFit/>
          </a:bodyPr>
          <a:lstStyle/>
          <a:p>
            <a:r>
              <a:rPr lang="zh-CN" altLang="en-US" sz="1400">
                <a:ln w="22225">
                  <a:solidFill>
                    <a:schemeClr val="accent2"/>
                  </a:solidFill>
                  <a:prstDash val="solid"/>
                </a:ln>
                <a:solidFill>
                  <a:schemeClr val="accent2">
                    <a:lumMod val="40000"/>
                    <a:lumOff val="60000"/>
                  </a:schemeClr>
                </a:solidFill>
                <a:effectLst/>
              </a:rPr>
              <a:t>access to green space within a 10-minute walk of their home</a:t>
            </a:r>
            <a:r>
              <a:rPr lang="en-US" altLang="zh-CN" sz="1400">
                <a:ln w="22225">
                  <a:solidFill>
                    <a:schemeClr val="accent2"/>
                  </a:solidFill>
                  <a:prstDash val="solid"/>
                </a:ln>
                <a:solidFill>
                  <a:schemeClr val="accent2">
                    <a:lumMod val="40000"/>
                    <a:lumOff val="60000"/>
                  </a:schemeClr>
                </a:solidFill>
                <a:effectLst/>
              </a:rPr>
              <a:t>.   -----------The Mayor of London</a:t>
            </a:r>
            <a:endParaRPr lang="en-US" altLang="zh-CN" sz="140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地图&#10;&#10;描述已自动生成"/>
          <p:cNvPicPr>
            <a:picLocks noChangeAspect="1"/>
          </p:cNvPicPr>
          <p:nvPr/>
        </p:nvPicPr>
        <p:blipFill rotWithShape="1">
          <a:blip r:embed="rId1" cstate="print">
            <a:alphaModFix amt="35000"/>
            <a:extLst>
              <a:ext uri="{28A0092B-C50C-407E-A947-70E740481C1C}">
                <a14:useLocalDpi xmlns:a14="http://schemas.microsoft.com/office/drawing/2010/main" val="0"/>
              </a:ext>
            </a:extLst>
          </a:blip>
          <a:srcRect l="25991" t="12181" r="3320" b="12181"/>
          <a:stretch>
            <a:fillRect/>
          </a:stretch>
        </p:blipFill>
        <p:spPr>
          <a:xfrm>
            <a:off x="3394282" y="835676"/>
            <a:ext cx="8606375" cy="5187315"/>
          </a:xfrm>
          <a:prstGeom prst="rect">
            <a:avLst/>
          </a:prstGeom>
          <a:ln>
            <a:noFill/>
          </a:ln>
          <a:effectLst>
            <a:softEdge rad="635000"/>
          </a:effectLst>
        </p:spPr>
      </p:pic>
      <p:sp>
        <p:nvSpPr>
          <p:cNvPr id="2" name="标题 1"/>
          <p:cNvSpPr>
            <a:spLocks noGrp="1"/>
          </p:cNvSpPr>
          <p:nvPr>
            <p:ph type="title"/>
          </p:nvPr>
        </p:nvSpPr>
        <p:spPr/>
        <p:txBody>
          <a:bodyPr/>
          <a:lstStyle/>
          <a:p>
            <a:r>
              <a:rPr lang="en-US" altLang="zh-CN" b="1">
                <a:latin typeface="Arial" panose="020B0604020202020204" pitchFamily="34" charset="0"/>
                <a:cs typeface="Arial" panose="020B0604020202020204" pitchFamily="34" charset="0"/>
              </a:rPr>
              <a:t>Methodology</a:t>
            </a:r>
            <a:endParaRPr lang="en-US" altLang="zh-CN" b="1">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r>
              <a:rPr lang="en-US" altLang="zh-CN"/>
              <a:t>Page</a:t>
            </a:r>
            <a:fld id="{565CE74E-AB26-4998-AD42-012C4C1AD076}" type="slidenum">
              <a:rPr lang="zh-CN" altLang="en-US" smtClean="0"/>
            </a:fld>
            <a:endParaRPr lang="zh-CN" altLang="en-US"/>
          </a:p>
        </p:txBody>
      </p:sp>
      <p:sp>
        <p:nvSpPr>
          <p:cNvPr id="32" name="TextBox 3"/>
          <p:cNvSpPr txBox="1"/>
          <p:nvPr/>
        </p:nvSpPr>
        <p:spPr>
          <a:xfrm>
            <a:off x="450215" y="2012305"/>
            <a:ext cx="2800984" cy="553085"/>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altLang="zh-CN" sz="1600" kern="10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a:p>
            <a:endParaRPr lang="en-US" sz="1400">
              <a:latin typeface="Arial" panose="020B0604020202020204" pitchFamily="34" charset="0"/>
              <a:cs typeface="Arial" panose="020B0604020202020204" pitchFamily="34" charset="0"/>
            </a:endParaRPr>
          </a:p>
        </p:txBody>
      </p:sp>
      <p:sp>
        <p:nvSpPr>
          <p:cNvPr id="33" name="矩形 32"/>
          <p:cNvSpPr/>
          <p:nvPr/>
        </p:nvSpPr>
        <p:spPr>
          <a:xfrm>
            <a:off x="389255" y="1894871"/>
            <a:ext cx="2861944" cy="3374350"/>
          </a:xfrm>
          <a:prstGeom prst="rect">
            <a:avLst/>
          </a:prstGeom>
          <a:no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p:cNvSpPr/>
          <p:nvPr/>
        </p:nvSpPr>
        <p:spPr>
          <a:xfrm>
            <a:off x="3394177" y="2257508"/>
            <a:ext cx="365024" cy="206929"/>
          </a:xfrm>
          <a:prstGeom prst="rightArrow">
            <a:avLst/>
          </a:prstGeom>
          <a:solidFill>
            <a:schemeClr val="bg1"/>
          </a:solidFill>
          <a:ln w="19050">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6" name="TextBox 3"/>
          <p:cNvSpPr txBox="1"/>
          <p:nvPr/>
        </p:nvSpPr>
        <p:spPr>
          <a:xfrm>
            <a:off x="4124960" y="3924935"/>
            <a:ext cx="3204210" cy="15995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buClrTx/>
              <a:buSzTx/>
              <a:buFontTx/>
            </a:pPr>
            <a:r>
              <a:rPr lang="en-US" altLang="zh-CN" sz="1400" b="1">
                <a:solidFill>
                  <a:schemeClr val="bg1">
                    <a:lumMod val="50000"/>
                  </a:schemeClr>
                </a:solidFill>
                <a:latin typeface="Arial" panose="020B0604020202020204" pitchFamily="34" charset="0"/>
                <a:cs typeface="Arial" panose="020B0604020202020204" pitchFamily="34" charset="0"/>
                <a:sym typeface="+mn-ea"/>
              </a:rPr>
              <a:t>Access to greenspaces includes several modes of transport: walking, driving, bus and metro, etc. The 2SFCA two-step floating carrying area model was used to assess the accessibility of green spaces in the neighbourhood.</a:t>
            </a:r>
            <a:endParaRPr lang="en-US" altLang="zh-CN" sz="1400" b="1">
              <a:solidFill>
                <a:schemeClr val="bg1">
                  <a:lumMod val="50000"/>
                </a:schemeClr>
              </a:solidFill>
              <a:latin typeface="Arial" panose="020B0604020202020204" pitchFamily="34" charset="0"/>
              <a:cs typeface="Arial" panose="020B0604020202020204" pitchFamily="34" charset="0"/>
              <a:sym typeface="+mn-ea"/>
            </a:endParaRPr>
          </a:p>
        </p:txBody>
      </p:sp>
      <p:sp>
        <p:nvSpPr>
          <p:cNvPr id="45" name="TextBox 3"/>
          <p:cNvSpPr txBox="1"/>
          <p:nvPr/>
        </p:nvSpPr>
        <p:spPr>
          <a:xfrm>
            <a:off x="489585" y="2086610"/>
            <a:ext cx="2715260" cy="2861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1500" b="1">
                <a:latin typeface="Arial" panose="020B0604020202020204" pitchFamily="34" charset="0"/>
                <a:cs typeface="Arial" panose="020B0604020202020204" pitchFamily="34" charset="0"/>
              </a:rPr>
              <a:t>Everything is related to everything else, but near things are more related than distant things (Tobler 1970).’ Tobler’sfirst law of geography has established the theoretical foundation of spatial interaction (SI) models in the analysis of spatial associations between geographic entities.</a:t>
            </a:r>
            <a:endParaRPr lang="en-US" sz="1500" b="1">
              <a:latin typeface="Arial" panose="020B0604020202020204" pitchFamily="34" charset="0"/>
              <a:cs typeface="Arial" panose="020B0604020202020204" pitchFamily="34" charset="0"/>
            </a:endParaRPr>
          </a:p>
        </p:txBody>
      </p:sp>
      <p:sp>
        <p:nvSpPr>
          <p:cNvPr id="44" name="矩形 43"/>
          <p:cNvSpPr/>
          <p:nvPr/>
        </p:nvSpPr>
        <p:spPr>
          <a:xfrm>
            <a:off x="3902075" y="1048385"/>
            <a:ext cx="3467735" cy="2118995"/>
          </a:xfrm>
          <a:prstGeom prst="rect">
            <a:avLst/>
          </a:prstGeom>
          <a:no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stretch>
            <a:fillRect/>
          </a:stretch>
        </p:blipFill>
        <p:spPr>
          <a:xfrm>
            <a:off x="7980045" y="1089660"/>
            <a:ext cx="3130550" cy="2397760"/>
          </a:xfrm>
          <a:prstGeom prst="rect">
            <a:avLst/>
          </a:prstGeom>
        </p:spPr>
      </p:pic>
      <p:sp>
        <p:nvSpPr>
          <p:cNvPr id="7" name="文本框 6"/>
          <p:cNvSpPr txBox="1"/>
          <p:nvPr/>
        </p:nvSpPr>
        <p:spPr>
          <a:xfrm>
            <a:off x="2466975" y="6193155"/>
            <a:ext cx="7664450" cy="521970"/>
          </a:xfrm>
          <a:prstGeom prst="rect">
            <a:avLst/>
          </a:prstGeom>
          <a:noFill/>
        </p:spPr>
        <p:txBody>
          <a:bodyPr wrap="square" rtlCol="0" anchor="t">
            <a:spAutoFit/>
          </a:bodyPr>
          <a:lstStyle/>
          <a:p>
            <a:r>
              <a:rPr lang="zh-CN" altLang="en-US" sz="1400" i="1">
                <a:solidFill>
                  <a:schemeClr val="bg1">
                    <a:lumMod val="65000"/>
                  </a:schemeClr>
                </a:solidFill>
              </a:rPr>
              <a:t>https://equityhealthj.biomedcentral.com/articles/10.1186/s12939-020-01280-7</a:t>
            </a:r>
            <a:endParaRPr lang="zh-CN" altLang="en-US" sz="1400" i="1">
              <a:solidFill>
                <a:schemeClr val="bg1">
                  <a:lumMod val="65000"/>
                </a:schemeClr>
              </a:solidFill>
            </a:endParaRPr>
          </a:p>
          <a:p>
            <a:r>
              <a:rPr lang="zh-CN" altLang="en-US" sz="1400" i="1">
                <a:solidFill>
                  <a:schemeClr val="bg1">
                    <a:lumMod val="65000"/>
                  </a:schemeClr>
                </a:solidFill>
              </a:rPr>
              <a:t>https://www.mdpi.com/2220-9964/10/8/532</a:t>
            </a:r>
            <a:endParaRPr lang="zh-CN" altLang="en-US" sz="1400" i="1">
              <a:solidFill>
                <a:schemeClr val="bg1">
                  <a:lumMod val="65000"/>
                </a:schemeClr>
              </a:solidFill>
            </a:endParaRPr>
          </a:p>
        </p:txBody>
      </p:sp>
      <p:pic>
        <p:nvPicPr>
          <p:cNvPr id="8" name="图片 7"/>
          <p:cNvPicPr>
            <a:picLocks noChangeAspect="1"/>
          </p:cNvPicPr>
          <p:nvPr/>
        </p:nvPicPr>
        <p:blipFill>
          <a:blip r:embed="rId3"/>
          <a:stretch>
            <a:fillRect/>
          </a:stretch>
        </p:blipFill>
        <p:spPr>
          <a:xfrm>
            <a:off x="7776845" y="3644900"/>
            <a:ext cx="3618865" cy="2360295"/>
          </a:xfrm>
          <a:prstGeom prst="rect">
            <a:avLst/>
          </a:prstGeom>
        </p:spPr>
      </p:pic>
      <p:sp>
        <p:nvSpPr>
          <p:cNvPr id="9" name="矩形 8"/>
          <p:cNvSpPr/>
          <p:nvPr/>
        </p:nvSpPr>
        <p:spPr>
          <a:xfrm>
            <a:off x="3902075" y="3712210"/>
            <a:ext cx="3467735" cy="2118995"/>
          </a:xfrm>
          <a:prstGeom prst="rect">
            <a:avLst/>
          </a:prstGeom>
          <a:no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3"/>
          <p:cNvSpPr txBox="1"/>
          <p:nvPr/>
        </p:nvSpPr>
        <p:spPr>
          <a:xfrm>
            <a:off x="3993618" y="1185270"/>
            <a:ext cx="3467837" cy="181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altLang="zh-CN" sz="1400" b="1">
                <a:solidFill>
                  <a:schemeClr val="bg1">
                    <a:lumMod val="50000"/>
                  </a:schemeClr>
                </a:solidFill>
                <a:latin typeface="Arial" panose="020B0604020202020204" pitchFamily="34" charset="0"/>
                <a:cs typeface="Arial" panose="020B0604020202020204" pitchFamily="34" charset="0"/>
              </a:rPr>
              <a:t>2SFCA, as a special form of the gravity model (i.e. the main type of SI model), argues that accessibility is mediated not only by distance decay (metastability in SI theory) but also by interactions between supply and demand ('complementarity'; Haynes and Fotheringham 1984).</a:t>
            </a:r>
            <a:endParaRPr lang="en-US" altLang="zh-CN" sz="1600" b="1">
              <a:solidFill>
                <a:schemeClr val="bg1">
                  <a:lumMod val="50000"/>
                </a:schemeClr>
              </a:solidFill>
              <a:latin typeface="Arial" panose="020B0604020202020204" pitchFamily="34" charset="0"/>
              <a:cs typeface="Arial" panose="020B0604020202020204" pitchFamily="34" charset="0"/>
            </a:endParaRPr>
          </a:p>
        </p:txBody>
      </p:sp>
      <p:sp>
        <p:nvSpPr>
          <p:cNvPr id="4" name="箭头: 右 34"/>
          <p:cNvSpPr/>
          <p:nvPr/>
        </p:nvSpPr>
        <p:spPr>
          <a:xfrm rot="5400000">
            <a:off x="5453482" y="3359233"/>
            <a:ext cx="365024" cy="206929"/>
          </a:xfrm>
          <a:prstGeom prst="rightArrow">
            <a:avLst/>
          </a:prstGeom>
          <a:solidFill>
            <a:schemeClr val="bg1"/>
          </a:solidFill>
          <a:ln w="19050">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矩形 5"/>
          <p:cNvSpPr/>
          <p:nvPr/>
        </p:nvSpPr>
        <p:spPr>
          <a:xfrm>
            <a:off x="7512685" y="947420"/>
            <a:ext cx="4095115" cy="5116830"/>
          </a:xfrm>
          <a:prstGeom prst="rect">
            <a:avLst/>
          </a:prstGeom>
          <a:noFill/>
          <a:ln>
            <a:solidFill>
              <a:schemeClr val="bg1">
                <a:lumMod val="50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75285" y="939800"/>
            <a:ext cx="3526790" cy="706755"/>
          </a:xfrm>
          <a:prstGeom prst="rect">
            <a:avLst/>
          </a:prstGeom>
          <a:noFill/>
        </p:spPr>
        <p:txBody>
          <a:bodyPr wrap="square" rtlCol="0">
            <a:spAutoFit/>
          </a:bodyPr>
          <a:lstStyle/>
          <a:p>
            <a:pPr marL="285750" indent="-285750" algn="l">
              <a:buFont typeface="Wingdings" panose="05000000000000000000" charset="0"/>
              <a:buChar char="Ø"/>
            </a:pPr>
            <a:r>
              <a:rPr lang="zh-CN" altLang="en-US" sz="2000" b="1"/>
              <a:t>Two-step floating catchment area method</a:t>
            </a:r>
            <a:r>
              <a:rPr lang="en-US" altLang="zh-CN" sz="2000" b="1"/>
              <a:t>(2SFCA)</a:t>
            </a:r>
            <a:endParaRPr lang="en-US" altLang="zh-CN" sz="20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地图&#10;&#10;描述已自动生成"/>
          <p:cNvPicPr>
            <a:picLocks noChangeAspect="1"/>
          </p:cNvPicPr>
          <p:nvPr/>
        </p:nvPicPr>
        <p:blipFill rotWithShape="1">
          <a:blip r:embed="rId1" cstate="print">
            <a:alphaModFix amt="35000"/>
            <a:extLst>
              <a:ext uri="{28A0092B-C50C-407E-A947-70E740481C1C}">
                <a14:useLocalDpi xmlns:a14="http://schemas.microsoft.com/office/drawing/2010/main" val="0"/>
              </a:ext>
            </a:extLst>
          </a:blip>
          <a:srcRect l="25991" t="12181" r="3320" b="12181"/>
          <a:stretch>
            <a:fillRect/>
          </a:stretch>
        </p:blipFill>
        <p:spPr>
          <a:xfrm>
            <a:off x="3185367" y="748046"/>
            <a:ext cx="8606375" cy="5187315"/>
          </a:xfrm>
          <a:prstGeom prst="rect">
            <a:avLst/>
          </a:prstGeom>
          <a:ln>
            <a:noFill/>
          </a:ln>
          <a:effectLst>
            <a:softEdge rad="635000"/>
          </a:effectLst>
        </p:spPr>
      </p:pic>
      <p:sp>
        <p:nvSpPr>
          <p:cNvPr id="2" name="标题 1"/>
          <p:cNvSpPr>
            <a:spLocks noGrp="1"/>
          </p:cNvSpPr>
          <p:nvPr>
            <p:ph type="title"/>
          </p:nvPr>
        </p:nvSpPr>
        <p:spPr/>
        <p:txBody>
          <a:bodyPr/>
          <a:lstStyle/>
          <a:p>
            <a:r>
              <a:rPr lang="en-US" altLang="zh-CN" b="1">
                <a:latin typeface="Arial" panose="020B0604020202020204" pitchFamily="34" charset="0"/>
                <a:cs typeface="Arial" panose="020B0604020202020204" pitchFamily="34" charset="0"/>
              </a:rPr>
              <a:t>Methodology</a:t>
            </a:r>
            <a:endParaRPr lang="en-US" altLang="zh-CN" b="1">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r>
              <a:rPr lang="en-US" altLang="zh-CN"/>
              <a:t>Page</a:t>
            </a:r>
            <a:fld id="{565CE74E-AB26-4998-AD42-012C4C1AD076}" type="slidenum">
              <a:rPr lang="zh-CN" altLang="en-US" smtClean="0"/>
            </a:fld>
            <a:endParaRPr lang="zh-CN" altLang="en-US"/>
          </a:p>
        </p:txBody>
      </p:sp>
      <p:sp>
        <p:nvSpPr>
          <p:cNvPr id="32" name="TextBox 3"/>
          <p:cNvSpPr txBox="1"/>
          <p:nvPr/>
        </p:nvSpPr>
        <p:spPr>
          <a:xfrm>
            <a:off x="450215" y="2012305"/>
            <a:ext cx="2800984" cy="553085"/>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altLang="zh-CN" sz="1600" kern="10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a:p>
            <a:endParaRPr lang="en-US" sz="1400">
              <a:latin typeface="Arial" panose="020B0604020202020204" pitchFamily="34" charset="0"/>
              <a:cs typeface="Arial" panose="020B0604020202020204" pitchFamily="34" charset="0"/>
            </a:endParaRPr>
          </a:p>
        </p:txBody>
      </p:sp>
      <p:sp>
        <p:nvSpPr>
          <p:cNvPr id="33" name="矩形 32"/>
          <p:cNvSpPr/>
          <p:nvPr/>
        </p:nvSpPr>
        <p:spPr>
          <a:xfrm>
            <a:off x="389255" y="1894871"/>
            <a:ext cx="2861944" cy="3374350"/>
          </a:xfrm>
          <a:prstGeom prst="rect">
            <a:avLst/>
          </a:prstGeom>
          <a:no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p:cNvSpPr/>
          <p:nvPr/>
        </p:nvSpPr>
        <p:spPr>
          <a:xfrm>
            <a:off x="3394177" y="2257508"/>
            <a:ext cx="365024" cy="206929"/>
          </a:xfrm>
          <a:prstGeom prst="rightArrow">
            <a:avLst/>
          </a:prstGeom>
          <a:solidFill>
            <a:schemeClr val="bg1"/>
          </a:solidFill>
          <a:ln w="19050">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5" name="TextBox 3"/>
          <p:cNvSpPr txBox="1"/>
          <p:nvPr/>
        </p:nvSpPr>
        <p:spPr>
          <a:xfrm>
            <a:off x="450215" y="1946275"/>
            <a:ext cx="2734945" cy="3322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sz="1400" b="1">
                <a:latin typeface="Arial" panose="020B0604020202020204" pitchFamily="34" charset="0"/>
                <a:cs typeface="Arial" panose="020B0604020202020204" pitchFamily="34" charset="0"/>
              </a:rPr>
              <a:t>The Gini coefficient and Lorenz curve analysis are often used as quantitative indicators for evaluating social equity performance. They were originally proposed by the American statistician Lorenz to explore the fairness of the distribution of income, and the distribution of income based on the connotation of social equity is similar in nature to the distribution of public resources.</a:t>
            </a:r>
            <a:endParaRPr sz="1400" b="1">
              <a:latin typeface="Arial" panose="020B0604020202020204" pitchFamily="34" charset="0"/>
              <a:cs typeface="Arial" panose="020B0604020202020204" pitchFamily="34" charset="0"/>
            </a:endParaRPr>
          </a:p>
        </p:txBody>
      </p:sp>
      <p:sp>
        <p:nvSpPr>
          <p:cNvPr id="47" name="TextBox 3"/>
          <p:cNvSpPr txBox="1"/>
          <p:nvPr/>
        </p:nvSpPr>
        <p:spPr>
          <a:xfrm>
            <a:off x="4034362" y="4719739"/>
            <a:ext cx="37719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altLang="zh-CN" sz="1400" b="1" dirty="0">
                <a:solidFill>
                  <a:schemeClr val="bg1">
                    <a:lumMod val="50000"/>
                  </a:schemeClr>
                </a:solidFill>
                <a:latin typeface="Arial" panose="020B0604020202020204" pitchFamily="34" charset="0"/>
                <a:cs typeface="Arial" panose="020B0604020202020204" pitchFamily="34" charset="0"/>
              </a:rPr>
              <a:t>The magnitude of the Gini coefficient reflects the equity of the allocation of urban greenspace resources under different transportation modes.</a:t>
            </a:r>
            <a:endParaRPr lang="en-US" altLang="zh-CN" sz="1400" b="1" dirty="0">
              <a:solidFill>
                <a:schemeClr val="bg1">
                  <a:lumMod val="50000"/>
                </a:schemeClr>
              </a:solidFill>
              <a:latin typeface="Arial" panose="020B0604020202020204" pitchFamily="34" charset="0"/>
              <a:cs typeface="Arial" panose="020B0604020202020204" pitchFamily="34" charset="0"/>
            </a:endParaRPr>
          </a:p>
        </p:txBody>
      </p:sp>
      <p:sp>
        <p:nvSpPr>
          <p:cNvPr id="50" name="箭头: 右 49"/>
          <p:cNvSpPr/>
          <p:nvPr/>
        </p:nvSpPr>
        <p:spPr>
          <a:xfrm rot="5400000">
            <a:off x="5567770" y="4275128"/>
            <a:ext cx="365024" cy="206929"/>
          </a:xfrm>
          <a:prstGeom prst="rightArrow">
            <a:avLst/>
          </a:prstGeom>
          <a:solidFill>
            <a:schemeClr val="bg1"/>
          </a:solidFill>
          <a:ln w="19050">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5" name="矩形 54"/>
          <p:cNvSpPr/>
          <p:nvPr/>
        </p:nvSpPr>
        <p:spPr>
          <a:xfrm>
            <a:off x="3902075" y="4557307"/>
            <a:ext cx="3903345" cy="1310005"/>
          </a:xfrm>
          <a:prstGeom prst="rect">
            <a:avLst/>
          </a:prstGeom>
          <a:no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3902075" y="1408430"/>
            <a:ext cx="3903345" cy="2717800"/>
          </a:xfrm>
          <a:prstGeom prst="rect">
            <a:avLst/>
          </a:prstGeom>
          <a:no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Box 3"/>
          <p:cNvSpPr txBox="1"/>
          <p:nvPr/>
        </p:nvSpPr>
        <p:spPr>
          <a:xfrm>
            <a:off x="4013200" y="1511935"/>
            <a:ext cx="3660140" cy="15995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altLang="zh-CN" sz="1400" b="1">
                <a:solidFill>
                  <a:schemeClr val="bg1">
                    <a:lumMod val="50000"/>
                  </a:schemeClr>
                </a:solidFill>
                <a:latin typeface="Arial" panose="020B0604020202020204" pitchFamily="34" charset="0"/>
                <a:cs typeface="Arial" panose="020B0604020202020204" pitchFamily="34" charset="0"/>
              </a:rPr>
              <a:t>The Gini coefficient and Lorenz curve are widely used in the evaluation of the level of service of public resources.</a:t>
            </a:r>
            <a:endParaRPr lang="en-US" altLang="zh-CN" sz="1400" b="1">
              <a:solidFill>
                <a:schemeClr val="bg1">
                  <a:lumMod val="50000"/>
                </a:schemeClr>
              </a:solidFill>
              <a:latin typeface="Arial" panose="020B0604020202020204" pitchFamily="34" charset="0"/>
              <a:cs typeface="Arial" panose="020B0604020202020204" pitchFamily="34" charset="0"/>
            </a:endParaRPr>
          </a:p>
          <a:p>
            <a:pPr algn="l"/>
            <a:r>
              <a:rPr lang="en-US" altLang="zh-CN" sz="1400" b="1">
                <a:solidFill>
                  <a:schemeClr val="bg1">
                    <a:lumMod val="50000"/>
                  </a:schemeClr>
                </a:solidFill>
                <a:latin typeface="Arial" panose="020B0604020202020204" pitchFamily="34" charset="0"/>
                <a:cs typeface="Arial" panose="020B0604020202020204" pitchFamily="34" charset="0"/>
              </a:rPr>
              <a:t>The Gini coefficient and the Lorenz curve have a wide range of applications in the evaluation of the level of service of public resources.</a:t>
            </a:r>
            <a:endParaRPr lang="en-US" altLang="zh-CN" sz="1400" b="1">
              <a:solidFill>
                <a:schemeClr val="bg1">
                  <a:lumMod val="50000"/>
                </a:schemeClr>
              </a:solidFill>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2"/>
          <a:srcRect l="15671" r="7684"/>
          <a:stretch>
            <a:fillRect/>
          </a:stretch>
        </p:blipFill>
        <p:spPr>
          <a:xfrm>
            <a:off x="8435340" y="1937385"/>
            <a:ext cx="2729865" cy="702310"/>
          </a:xfrm>
          <a:prstGeom prst="rect">
            <a:avLst/>
          </a:prstGeom>
        </p:spPr>
      </p:pic>
      <p:sp>
        <p:nvSpPr>
          <p:cNvPr id="5" name="TextBox 3"/>
          <p:cNvSpPr txBox="1"/>
          <p:nvPr/>
        </p:nvSpPr>
        <p:spPr>
          <a:xfrm>
            <a:off x="4013303" y="3172871"/>
            <a:ext cx="3467837" cy="95313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altLang="zh-CN" sz="1400" b="1" dirty="0">
                <a:solidFill>
                  <a:schemeClr val="bg1">
                    <a:lumMod val="50000"/>
                  </a:schemeClr>
                </a:solidFill>
                <a:latin typeface="Arial" panose="020B0604020202020204" pitchFamily="34" charset="0"/>
                <a:cs typeface="Arial" panose="020B0604020202020204" pitchFamily="34" charset="0"/>
              </a:rPr>
              <a:t>In the field of transport science, the Gini coefficient and the Lorenz curve have been used to evaluate the level of distribution of transport.</a:t>
            </a:r>
            <a:endParaRPr lang="en-US" altLang="zh-CN" sz="1400" b="1" dirty="0">
              <a:solidFill>
                <a:schemeClr val="bg1">
                  <a:lumMod val="50000"/>
                </a:schemeClr>
              </a:solidFill>
              <a:latin typeface="Arial" panose="020B0604020202020204" pitchFamily="34" charset="0"/>
              <a:cs typeface="Arial" panose="020B0604020202020204" pitchFamily="34" charset="0"/>
            </a:endParaRPr>
          </a:p>
        </p:txBody>
      </p:sp>
      <p:sp>
        <p:nvSpPr>
          <p:cNvPr id="7" name="文本框 6"/>
          <p:cNvSpPr txBox="1"/>
          <p:nvPr/>
        </p:nvSpPr>
        <p:spPr>
          <a:xfrm>
            <a:off x="8138160" y="3111500"/>
            <a:ext cx="3473450" cy="2306955"/>
          </a:xfrm>
          <a:prstGeom prst="rect">
            <a:avLst/>
          </a:prstGeom>
          <a:noFill/>
        </p:spPr>
        <p:txBody>
          <a:bodyPr wrap="square" rtlCol="0" anchor="t">
            <a:spAutoFit/>
          </a:bodyPr>
          <a:lstStyle/>
          <a:p>
            <a:r>
              <a:rPr lang="zh-CN" altLang="en-US"/>
              <a:t>Pn</a:t>
            </a:r>
            <a:r>
              <a:rPr lang="en-US" altLang="zh-CN"/>
              <a:t>:</a:t>
            </a:r>
            <a:r>
              <a:rPr lang="zh-CN" altLang="en-US"/>
              <a:t>the cumulative proportion of population variables at the settlement, n=1, 2,</a:t>
            </a:r>
            <a:endParaRPr lang="zh-CN" altLang="en-US"/>
          </a:p>
          <a:p>
            <a:r>
              <a:rPr lang="zh-CN" altLang="en-US"/>
              <a:t>3,..., </a:t>
            </a:r>
            <a:endParaRPr lang="zh-CN" altLang="en-US"/>
          </a:p>
          <a:p>
            <a:r>
              <a:rPr lang="zh-CN" altLang="en-US"/>
              <a:t>k</a:t>
            </a:r>
            <a:r>
              <a:rPr lang="en-US" altLang="zh-CN"/>
              <a:t>:</a:t>
            </a:r>
            <a:r>
              <a:rPr lang="zh-CN" altLang="en-US"/>
              <a:t>the number of </a:t>
            </a:r>
            <a:r>
              <a:rPr lang="en-US" altLang="zh-CN"/>
              <a:t>districts</a:t>
            </a:r>
            <a:r>
              <a:rPr lang="zh-CN" altLang="en-US"/>
              <a:t>, </a:t>
            </a:r>
            <a:endParaRPr lang="zh-CN" altLang="en-US"/>
          </a:p>
          <a:p>
            <a:r>
              <a:rPr lang="zh-CN" altLang="en-US"/>
              <a:t>A</a:t>
            </a:r>
            <a:r>
              <a:rPr lang="en-US" altLang="zh-CN"/>
              <a:t>:</a:t>
            </a:r>
            <a:r>
              <a:rPr lang="zh-CN" altLang="en-US"/>
              <a:t> the greenspace resource variable</a:t>
            </a:r>
            <a:endParaRPr lang="zh-CN" altLang="en-US"/>
          </a:p>
          <a:p>
            <a:endParaRPr lang="zh-CN" altLang="en-US"/>
          </a:p>
        </p:txBody>
      </p:sp>
      <p:sp>
        <p:nvSpPr>
          <p:cNvPr id="8" name="矩形 7"/>
          <p:cNvSpPr/>
          <p:nvPr/>
        </p:nvSpPr>
        <p:spPr>
          <a:xfrm>
            <a:off x="7947660" y="1408430"/>
            <a:ext cx="3660140" cy="4458882"/>
          </a:xfrm>
          <a:prstGeom prst="rect">
            <a:avLst/>
          </a:prstGeom>
          <a:noFill/>
          <a:ln>
            <a:solidFill>
              <a:schemeClr val="bg1">
                <a:lumMod val="50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75285" y="939800"/>
            <a:ext cx="3526790" cy="398780"/>
          </a:xfrm>
          <a:prstGeom prst="rect">
            <a:avLst/>
          </a:prstGeom>
          <a:noFill/>
        </p:spPr>
        <p:txBody>
          <a:bodyPr wrap="square" rtlCol="0">
            <a:spAutoFit/>
          </a:bodyPr>
          <a:lstStyle/>
          <a:p>
            <a:pPr marL="285750" indent="-285750" algn="l">
              <a:buFont typeface="Wingdings" panose="05000000000000000000" charset="0"/>
              <a:buChar char="Ø"/>
            </a:pPr>
            <a:r>
              <a:rPr lang="en-US" sz="2000" b="1"/>
              <a:t>The Gini &amp; Lorenz curve</a:t>
            </a:r>
            <a:endParaRPr lang="en-US" sz="20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地图&#10;&#10;描述已自动生成"/>
          <p:cNvPicPr>
            <a:picLocks noChangeAspect="1"/>
          </p:cNvPicPr>
          <p:nvPr/>
        </p:nvPicPr>
        <p:blipFill rotWithShape="1">
          <a:blip r:embed="rId1" cstate="print">
            <a:alphaModFix amt="35000"/>
            <a:extLst>
              <a:ext uri="{28A0092B-C50C-407E-A947-70E740481C1C}">
                <a14:useLocalDpi xmlns:a14="http://schemas.microsoft.com/office/drawing/2010/main" val="0"/>
              </a:ext>
            </a:extLst>
          </a:blip>
          <a:srcRect l="25991" t="12181" r="3320" b="12181"/>
          <a:stretch>
            <a:fillRect/>
          </a:stretch>
        </p:blipFill>
        <p:spPr>
          <a:xfrm>
            <a:off x="3184732" y="835676"/>
            <a:ext cx="8606375" cy="5187315"/>
          </a:xfrm>
          <a:prstGeom prst="rect">
            <a:avLst/>
          </a:prstGeom>
          <a:ln>
            <a:noFill/>
          </a:ln>
          <a:effectLst>
            <a:softEdge rad="635000"/>
          </a:effectLst>
        </p:spPr>
      </p:pic>
      <p:sp>
        <p:nvSpPr>
          <p:cNvPr id="2" name="标题 1"/>
          <p:cNvSpPr>
            <a:spLocks noGrp="1"/>
          </p:cNvSpPr>
          <p:nvPr>
            <p:ph type="title"/>
          </p:nvPr>
        </p:nvSpPr>
        <p:spPr/>
        <p:txBody>
          <a:bodyPr/>
          <a:lstStyle/>
          <a:p>
            <a:r>
              <a:rPr lang="en-US" altLang="zh-CN" b="1">
                <a:latin typeface="Arial" panose="020B0604020202020204" pitchFamily="34" charset="0"/>
                <a:cs typeface="Arial" panose="020B0604020202020204" pitchFamily="34" charset="0"/>
              </a:rPr>
              <a:t>Methodology</a:t>
            </a:r>
            <a:endParaRPr lang="en-US" altLang="zh-CN" b="1">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r>
              <a:rPr lang="en-US" altLang="zh-CN"/>
              <a:t>Page</a:t>
            </a:r>
            <a:fld id="{565CE74E-AB26-4998-AD42-012C4C1AD076}" type="slidenum">
              <a:rPr lang="zh-CN" altLang="en-US" smtClean="0"/>
            </a:fld>
            <a:endParaRPr lang="zh-CN" altLang="en-US"/>
          </a:p>
        </p:txBody>
      </p:sp>
      <p:sp>
        <p:nvSpPr>
          <p:cNvPr id="32" name="TextBox 3"/>
          <p:cNvSpPr txBox="1"/>
          <p:nvPr/>
        </p:nvSpPr>
        <p:spPr>
          <a:xfrm>
            <a:off x="450215" y="2012305"/>
            <a:ext cx="2800984" cy="553085"/>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altLang="zh-CN" sz="1600" kern="10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a:p>
            <a:endParaRPr lang="en-US" sz="1400">
              <a:latin typeface="Arial" panose="020B0604020202020204" pitchFamily="34" charset="0"/>
              <a:cs typeface="Arial" panose="020B0604020202020204" pitchFamily="34" charset="0"/>
            </a:endParaRPr>
          </a:p>
        </p:txBody>
      </p:sp>
      <p:sp>
        <p:nvSpPr>
          <p:cNvPr id="33" name="矩形 32"/>
          <p:cNvSpPr/>
          <p:nvPr/>
        </p:nvSpPr>
        <p:spPr>
          <a:xfrm>
            <a:off x="389255" y="1894871"/>
            <a:ext cx="2861944" cy="3374350"/>
          </a:xfrm>
          <a:prstGeom prst="rect">
            <a:avLst/>
          </a:prstGeom>
          <a:no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p:cNvSpPr/>
          <p:nvPr/>
        </p:nvSpPr>
        <p:spPr>
          <a:xfrm>
            <a:off x="3394177" y="2257508"/>
            <a:ext cx="365024" cy="206929"/>
          </a:xfrm>
          <a:prstGeom prst="rightArrow">
            <a:avLst/>
          </a:prstGeom>
          <a:solidFill>
            <a:schemeClr val="bg1"/>
          </a:solidFill>
          <a:ln w="19050">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5" name="TextBox 3"/>
          <p:cNvSpPr txBox="1"/>
          <p:nvPr/>
        </p:nvSpPr>
        <p:spPr>
          <a:xfrm>
            <a:off x="588010" y="2028190"/>
            <a:ext cx="2595880" cy="289179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sz="1400" b="1">
                <a:latin typeface="Arial" panose="020B0604020202020204" pitchFamily="34" charset="0"/>
                <a:cs typeface="Arial" panose="020B0604020202020204" pitchFamily="34" charset="0"/>
              </a:rPr>
              <a:t>The theory of 'location entropy' is a very meaningful economic indicator proposed by </a:t>
            </a:r>
            <a:r>
              <a:rPr sz="1400" b="1" err="1">
                <a:latin typeface="Arial" panose="020B0604020202020204" pitchFamily="34" charset="0"/>
                <a:cs typeface="Arial" panose="020B0604020202020204" pitchFamily="34" charset="0"/>
              </a:rPr>
              <a:t>Haggett</a:t>
            </a:r>
            <a:r>
              <a:rPr sz="1400" b="1">
                <a:latin typeface="Arial" panose="020B0604020202020204" pitchFamily="34" charset="0"/>
                <a:cs typeface="Arial" panose="020B0604020202020204" pitchFamily="34" charset="0"/>
              </a:rPr>
              <a:t> to measure the spatial distribution of regional factors.</a:t>
            </a:r>
            <a:endParaRPr sz="1400" b="1">
              <a:latin typeface="Arial" panose="020B0604020202020204" pitchFamily="34" charset="0"/>
              <a:cs typeface="Arial" panose="020B0604020202020204" pitchFamily="34" charset="0"/>
            </a:endParaRPr>
          </a:p>
          <a:p>
            <a:endParaRPr sz="1400" b="1">
              <a:latin typeface="Arial" panose="020B0604020202020204" pitchFamily="34" charset="0"/>
              <a:cs typeface="Arial" panose="020B0604020202020204" pitchFamily="34" charset="0"/>
            </a:endParaRPr>
          </a:p>
          <a:p>
            <a:r>
              <a:rPr sz="1400" b="1">
                <a:latin typeface="Arial" panose="020B0604020202020204" pitchFamily="34" charset="0"/>
                <a:cs typeface="Arial" panose="020B0604020202020204" pitchFamily="34" charset="0"/>
              </a:rPr>
              <a:t>In economics and geography, locational entropy is used to measure the spatial pattern of resource allocation</a:t>
            </a:r>
            <a:r>
              <a:rPr lang="en-US" sz="1400" b="1">
                <a:latin typeface="Arial" panose="020B0604020202020204" pitchFamily="34" charset="0"/>
                <a:cs typeface="Arial" panose="020B0604020202020204" pitchFamily="34" charset="0"/>
              </a:rPr>
              <a:t>.</a:t>
            </a:r>
            <a:endParaRPr lang="en-US" sz="1400" b="1">
              <a:latin typeface="Arial" panose="020B0604020202020204" pitchFamily="34" charset="0"/>
              <a:cs typeface="Arial" panose="020B0604020202020204" pitchFamily="34" charset="0"/>
            </a:endParaRPr>
          </a:p>
        </p:txBody>
      </p:sp>
      <p:sp>
        <p:nvSpPr>
          <p:cNvPr id="50" name="箭头: 右 49"/>
          <p:cNvSpPr/>
          <p:nvPr/>
        </p:nvSpPr>
        <p:spPr>
          <a:xfrm rot="5400000">
            <a:off x="5585663" y="4068765"/>
            <a:ext cx="365024" cy="206929"/>
          </a:xfrm>
          <a:prstGeom prst="rightArrow">
            <a:avLst/>
          </a:prstGeom>
          <a:solidFill>
            <a:schemeClr val="bg1"/>
          </a:solidFill>
          <a:ln w="19050">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5" name="矩形 54"/>
          <p:cNvSpPr/>
          <p:nvPr/>
        </p:nvSpPr>
        <p:spPr>
          <a:xfrm>
            <a:off x="3902075" y="1543685"/>
            <a:ext cx="3984625" cy="2225675"/>
          </a:xfrm>
          <a:prstGeom prst="rect">
            <a:avLst/>
          </a:prstGeom>
          <a:no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3902075" y="4501515"/>
            <a:ext cx="3984625" cy="879475"/>
          </a:xfrm>
          <a:prstGeom prst="rect">
            <a:avLst/>
          </a:prstGeom>
          <a:no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Box 3"/>
          <p:cNvSpPr txBox="1"/>
          <p:nvPr/>
        </p:nvSpPr>
        <p:spPr>
          <a:xfrm>
            <a:off x="4011929" y="4575175"/>
            <a:ext cx="388239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indent="0"/>
            <a:r>
              <a:rPr lang="en-US" altLang="zh-CN" sz="1400" b="1">
                <a:solidFill>
                  <a:schemeClr val="bg1">
                    <a:lumMod val="50000"/>
                  </a:schemeClr>
                </a:solidFill>
                <a:latin typeface="Arial" panose="020B0604020202020204" pitchFamily="34" charset="0"/>
                <a:cs typeface="Arial" panose="020B0604020202020204" pitchFamily="34" charset="0"/>
                <a:sym typeface="+mn-ea"/>
              </a:rPr>
              <a:t>Area entropy considers the spatial pattern of resource allocation in urban greenspaces under different travel patterns.</a:t>
            </a:r>
            <a:endParaRPr lang="en-US" altLang="zh-CN" sz="1400" b="1">
              <a:solidFill>
                <a:schemeClr val="bg1">
                  <a:lumMod val="50000"/>
                </a:schemeClr>
              </a:solidFill>
              <a:latin typeface="Arial" panose="020B0604020202020204" pitchFamily="34" charset="0"/>
              <a:cs typeface="Arial" panose="020B0604020202020204" pitchFamily="34" charset="0"/>
              <a:sym typeface="+mn-ea"/>
            </a:endParaRPr>
          </a:p>
        </p:txBody>
      </p:sp>
      <p:pic>
        <p:nvPicPr>
          <p:cNvPr id="5" name="图片 4"/>
          <p:cNvPicPr>
            <a:picLocks noChangeAspect="1"/>
          </p:cNvPicPr>
          <p:nvPr/>
        </p:nvPicPr>
        <p:blipFill>
          <a:blip r:embed="rId2"/>
          <a:stretch>
            <a:fillRect/>
          </a:stretch>
        </p:blipFill>
        <p:spPr>
          <a:xfrm>
            <a:off x="8839200" y="1801495"/>
            <a:ext cx="2057400" cy="662940"/>
          </a:xfrm>
          <a:prstGeom prst="rect">
            <a:avLst/>
          </a:prstGeom>
        </p:spPr>
      </p:pic>
      <p:sp>
        <p:nvSpPr>
          <p:cNvPr id="4" name="TextBox 3"/>
          <p:cNvSpPr txBox="1"/>
          <p:nvPr/>
        </p:nvSpPr>
        <p:spPr>
          <a:xfrm>
            <a:off x="3969385" y="1609725"/>
            <a:ext cx="378206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indent="0"/>
            <a:r>
              <a:rPr lang="en-US" altLang="zh-CN" sz="1400" b="1">
                <a:solidFill>
                  <a:schemeClr val="bg1">
                    <a:lumMod val="50000"/>
                  </a:schemeClr>
                </a:solidFill>
                <a:latin typeface="Arial" panose="020B0604020202020204" pitchFamily="34" charset="0"/>
                <a:cs typeface="Arial" panose="020B0604020202020204" pitchFamily="34" charset="0"/>
                <a:sym typeface="+mn-ea"/>
              </a:rPr>
              <a:t>The location entropy indicates the park resources enjoyed by the population living in the unit to the urban park resources per inhabitant in the whole study area, which can be </a:t>
            </a:r>
            <a:r>
              <a:rPr lang="en-US" altLang="zh-CN" sz="1400" b="1" err="1">
                <a:solidFill>
                  <a:schemeClr val="bg1">
                    <a:lumMod val="50000"/>
                  </a:schemeClr>
                </a:solidFill>
                <a:latin typeface="Arial" panose="020B0604020202020204" pitchFamily="34" charset="0"/>
                <a:cs typeface="Arial" panose="020B0604020202020204" pitchFamily="34" charset="0"/>
                <a:sym typeface="+mn-ea"/>
              </a:rPr>
              <a:t>be</a:t>
            </a:r>
            <a:r>
              <a:rPr lang="en-US" altLang="zh-CN" sz="1400" b="1">
                <a:solidFill>
                  <a:schemeClr val="bg1">
                    <a:lumMod val="50000"/>
                  </a:schemeClr>
                </a:solidFill>
                <a:latin typeface="Arial" panose="020B0604020202020204" pitchFamily="34" charset="0"/>
                <a:cs typeface="Arial" panose="020B0604020202020204" pitchFamily="34" charset="0"/>
                <a:sym typeface="+mn-ea"/>
              </a:rPr>
              <a:t> used to express the spatial distribution of the fairness of the per capita distribution of resources in the study unit Distribution pattern</a:t>
            </a:r>
            <a:endParaRPr lang="en-US" altLang="zh-CN" sz="1400" b="1">
              <a:solidFill>
                <a:schemeClr val="bg1">
                  <a:lumMod val="50000"/>
                </a:schemeClr>
              </a:solidFill>
              <a:latin typeface="Arial" panose="020B0604020202020204" pitchFamily="34" charset="0"/>
              <a:cs typeface="Arial" panose="020B0604020202020204" pitchFamily="34" charset="0"/>
              <a:sym typeface="+mn-ea"/>
            </a:endParaRPr>
          </a:p>
        </p:txBody>
      </p:sp>
      <p:sp>
        <p:nvSpPr>
          <p:cNvPr id="7" name="文本框 6"/>
          <p:cNvSpPr txBox="1"/>
          <p:nvPr/>
        </p:nvSpPr>
        <p:spPr>
          <a:xfrm>
            <a:off x="8213725" y="2840355"/>
            <a:ext cx="3439795" cy="2306955"/>
          </a:xfrm>
          <a:prstGeom prst="rect">
            <a:avLst/>
          </a:prstGeom>
          <a:noFill/>
        </p:spPr>
        <p:txBody>
          <a:bodyPr wrap="square" rtlCol="0" anchor="t">
            <a:spAutoFit/>
          </a:bodyPr>
          <a:lstStyle/>
          <a:p>
            <a:r>
              <a:rPr lang="zh-CN" altLang="en-US"/>
              <a:t>LQ</a:t>
            </a:r>
            <a:r>
              <a:rPr lang="zh-CN" altLang="en-US" baseline="-25000"/>
              <a:t>j</a:t>
            </a:r>
            <a:r>
              <a:rPr lang="zh-CN" altLang="en-US"/>
              <a:t> </a:t>
            </a:r>
            <a:r>
              <a:rPr lang="en-US" altLang="zh-CN"/>
              <a:t>: </a:t>
            </a:r>
            <a:r>
              <a:rPr lang="zh-CN" altLang="en-US"/>
              <a:t>the location entropy of cell j</a:t>
            </a:r>
            <a:endParaRPr lang="zh-CN" altLang="en-US"/>
          </a:p>
          <a:p>
            <a:r>
              <a:rPr lang="zh-CN" altLang="en-US"/>
              <a:t>T</a:t>
            </a:r>
            <a:r>
              <a:rPr lang="zh-CN" altLang="en-US" baseline="-25000"/>
              <a:t>j </a:t>
            </a:r>
            <a:r>
              <a:rPr lang="zh-CN" altLang="en-US"/>
              <a:t> </a:t>
            </a:r>
            <a:r>
              <a:rPr lang="en-US" altLang="zh-CN"/>
              <a:t>: </a:t>
            </a:r>
            <a:r>
              <a:rPr lang="zh-CN" altLang="en-US"/>
              <a:t>the area of urban park</a:t>
            </a:r>
            <a:endParaRPr lang="zh-CN" altLang="en-US"/>
          </a:p>
          <a:p>
            <a:r>
              <a:rPr lang="zh-CN" altLang="en-US"/>
              <a:t>P</a:t>
            </a:r>
            <a:r>
              <a:rPr lang="zh-CN" altLang="en-US" baseline="-25000"/>
              <a:t>j</a:t>
            </a:r>
            <a:r>
              <a:rPr lang="zh-CN" altLang="en-US"/>
              <a:t> </a:t>
            </a:r>
            <a:r>
              <a:rPr lang="en-US" altLang="zh-CN"/>
              <a:t>: </a:t>
            </a:r>
            <a:r>
              <a:rPr lang="zh-CN" altLang="en-US"/>
              <a:t>the number of population in unit j,</a:t>
            </a:r>
            <a:endParaRPr lang="zh-CN" altLang="en-US"/>
          </a:p>
          <a:p>
            <a:r>
              <a:rPr lang="zh-CN" altLang="en-US"/>
              <a:t>T</a:t>
            </a:r>
            <a:r>
              <a:rPr lang="en-US" altLang="zh-CN"/>
              <a:t>: </a:t>
            </a:r>
            <a:r>
              <a:rPr lang="zh-CN" altLang="en-US"/>
              <a:t>the total area of urban park resources in the study area</a:t>
            </a:r>
            <a:endParaRPr lang="zh-CN" altLang="en-US"/>
          </a:p>
          <a:p>
            <a:r>
              <a:rPr lang="zh-CN" altLang="en-US"/>
              <a:t>P</a:t>
            </a:r>
            <a:r>
              <a:rPr lang="en-US" altLang="zh-CN"/>
              <a:t>: </a:t>
            </a:r>
            <a:r>
              <a:rPr lang="zh-CN" altLang="en-US"/>
              <a:t> the number of permanent residents in the study area.</a:t>
            </a:r>
            <a:endParaRPr lang="zh-CN" altLang="en-US"/>
          </a:p>
        </p:txBody>
      </p:sp>
      <p:sp>
        <p:nvSpPr>
          <p:cNvPr id="8" name="矩形 7"/>
          <p:cNvSpPr/>
          <p:nvPr/>
        </p:nvSpPr>
        <p:spPr>
          <a:xfrm>
            <a:off x="7961630" y="1256030"/>
            <a:ext cx="3812540" cy="4345940"/>
          </a:xfrm>
          <a:prstGeom prst="rect">
            <a:avLst/>
          </a:prstGeom>
          <a:noFill/>
          <a:ln>
            <a:solidFill>
              <a:schemeClr val="bg1">
                <a:lumMod val="50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9"/>
          <p:cNvSpPr txBox="1"/>
          <p:nvPr/>
        </p:nvSpPr>
        <p:spPr>
          <a:xfrm>
            <a:off x="375285" y="939800"/>
            <a:ext cx="3526790" cy="398780"/>
          </a:xfrm>
          <a:prstGeom prst="rect">
            <a:avLst/>
          </a:prstGeom>
          <a:noFill/>
        </p:spPr>
        <p:txBody>
          <a:bodyPr wrap="square" rtlCol="0">
            <a:spAutoFit/>
          </a:bodyPr>
          <a:lstStyle/>
          <a:p>
            <a:pPr marL="285750" indent="-285750" algn="l">
              <a:buFont typeface="Wingdings" panose="05000000000000000000" charset="0"/>
              <a:buChar char="Ø"/>
            </a:pPr>
            <a:r>
              <a:rPr lang="en-US" sz="2000" b="1"/>
              <a:t>Location Entropy</a:t>
            </a:r>
            <a:endParaRPr lang="en-US" sz="20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a:latin typeface="Arial" panose="020B0604020202020204" pitchFamily="34" charset="0"/>
                <a:cs typeface="Arial" panose="020B0604020202020204" pitchFamily="34" charset="0"/>
              </a:rPr>
              <a:t>Dataset</a:t>
            </a:r>
            <a:endParaRPr lang="en-US" altLang="zh-CN" b="1">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r>
              <a:rPr lang="en-US" altLang="zh-CN"/>
              <a:t>Page</a:t>
            </a:r>
            <a:fld id="{565CE74E-AB26-4998-AD42-012C4C1AD076}" type="slidenum">
              <a:rPr lang="zh-CN" altLang="en-US" smtClean="0"/>
            </a:fld>
            <a:endParaRPr lang="zh-CN" altLang="en-US"/>
          </a:p>
        </p:txBody>
      </p:sp>
      <p:sp>
        <p:nvSpPr>
          <p:cNvPr id="4" name="TextBox 3"/>
          <p:cNvSpPr txBox="1"/>
          <p:nvPr/>
        </p:nvSpPr>
        <p:spPr>
          <a:xfrm>
            <a:off x="421213" y="876952"/>
            <a:ext cx="32935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b="1">
                <a:latin typeface="Arial" panose="020B0604020202020204" pitchFamily="34" charset="0"/>
                <a:cs typeface="Arial" panose="020B0604020202020204" pitchFamily="34" charset="0"/>
              </a:rPr>
              <a:t>The content of the dataset</a:t>
            </a:r>
            <a:endParaRPr lang="en-US" b="1">
              <a:latin typeface="Arial" panose="020B0604020202020204" pitchFamily="34" charset="0"/>
              <a:cs typeface="Arial" panose="020B0604020202020204" pitchFamily="34" charset="0"/>
            </a:endParaRPr>
          </a:p>
        </p:txBody>
      </p:sp>
      <p:graphicFrame>
        <p:nvGraphicFramePr>
          <p:cNvPr id="5" name="表格 4"/>
          <p:cNvGraphicFramePr>
            <a:graphicFrameLocks noGrp="1"/>
          </p:cNvGraphicFramePr>
          <p:nvPr>
            <p:custDataLst>
              <p:tags r:id="rId1"/>
            </p:custDataLst>
          </p:nvPr>
        </p:nvGraphicFramePr>
        <p:xfrm>
          <a:off x="450215" y="1469728"/>
          <a:ext cx="11180616" cy="4433864"/>
        </p:xfrm>
        <a:graphic>
          <a:graphicData uri="http://schemas.openxmlformats.org/drawingml/2006/table">
            <a:tbl>
              <a:tblPr>
                <a:tableStyleId>{EB344D84-9AFB-497E-A393-DC336BA19D2E}</a:tableStyleId>
              </a:tblPr>
              <a:tblGrid>
                <a:gridCol w="692785"/>
                <a:gridCol w="2447925"/>
                <a:gridCol w="3280410"/>
                <a:gridCol w="4759496"/>
              </a:tblGrid>
              <a:tr h="292100">
                <a:tc>
                  <a:txBody>
                    <a:bodyPr/>
                    <a:lstStyle/>
                    <a:p>
                      <a:pPr algn="l" fontAlgn="ctr"/>
                      <a:endParaRPr lang="zh-CN" altLang="en-US" sz="1400" b="0" i="0" u="none" strike="noStrike">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9" marR="929" marT="929" marB="0" anchor="ctr">
                    <a:lnR w="12700" cap="flat" cmpd="sng" algn="ctr">
                      <a:solidFill>
                        <a:schemeClr val="tx1"/>
                      </a:solidFill>
                      <a:prstDash val="solid"/>
                      <a:round/>
                      <a:headEnd type="none" w="med" len="med"/>
                      <a:tailEnd type="none" w="med" len="med"/>
                    </a:lnR>
                    <a:lnT w="28575">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u="none" strike="noStrike" kern="1200">
                          <a:solidFill>
                            <a:schemeClr val="dk1"/>
                          </a:solidFill>
                          <a:effectLst/>
                          <a:latin typeface="Arial" panose="020B0604020202020204" pitchFamily="34" charset="0"/>
                          <a:ea typeface="+mn-ea"/>
                          <a:cs typeface="Arial" panose="020B0604020202020204" pitchFamily="34" charset="0"/>
                        </a:rPr>
                        <a:t>content</a:t>
                      </a:r>
                      <a:endParaRPr lang="en-US" sz="1600" b="1" u="none" strike="noStrike" kern="1200">
                        <a:solidFill>
                          <a:schemeClr val="dk1"/>
                        </a:solidFill>
                        <a:effectLst/>
                        <a:latin typeface="Arial" panose="020B0604020202020204" pitchFamily="34" charset="0"/>
                        <a:ea typeface="+mn-ea"/>
                        <a:cs typeface="Arial" panose="020B0604020202020204" pitchFamily="34" charset="0"/>
                      </a:endParaRPr>
                    </a:p>
                  </a:txBody>
                  <a:tcPr marL="929" marR="929" marT="929" marB="0" anchor="ctr">
                    <a:lnL w="12700" cap="flat" cmpd="sng" algn="ctr">
                      <a:solidFill>
                        <a:schemeClr val="tx1"/>
                      </a:solidFill>
                      <a:prstDash val="solid"/>
                      <a:round/>
                      <a:headEnd type="none" w="med" len="med"/>
                      <a:tailEnd type="none" w="med" len="med"/>
                    </a:lnL>
                    <a:lnT w="28575">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u="none" strike="noStrike" kern="1200">
                          <a:solidFill>
                            <a:schemeClr val="dk1"/>
                          </a:solidFill>
                          <a:effectLst/>
                          <a:latin typeface="Arial" panose="020B0604020202020204" pitchFamily="34" charset="0"/>
                          <a:ea typeface="+mn-ea"/>
                          <a:cs typeface="Arial" panose="020B0604020202020204" pitchFamily="34" charset="0"/>
                        </a:rPr>
                        <a:t>name</a:t>
                      </a:r>
                      <a:endParaRPr lang="en-US" sz="1600" b="1" u="none" strike="noStrike" kern="1200">
                        <a:solidFill>
                          <a:schemeClr val="dk1"/>
                        </a:solidFill>
                        <a:effectLst/>
                        <a:latin typeface="Arial" panose="020B0604020202020204" pitchFamily="34" charset="0"/>
                        <a:ea typeface="+mn-ea"/>
                        <a:cs typeface="Arial" panose="020B0604020202020204" pitchFamily="34" charset="0"/>
                      </a:endParaRPr>
                    </a:p>
                  </a:txBody>
                  <a:tcPr marL="929" marR="929" marT="929" marB="0" anchor="ctr">
                    <a:lnT w="28575">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1" u="none" strike="noStrike" kern="1200">
                          <a:solidFill>
                            <a:schemeClr val="dk1"/>
                          </a:solidFill>
                          <a:effectLst/>
                          <a:latin typeface="Arial" panose="020B0604020202020204" pitchFamily="34" charset="0"/>
                          <a:ea typeface="+mn-ea"/>
                          <a:cs typeface="Arial" panose="020B0604020202020204" pitchFamily="34" charset="0"/>
                        </a:rPr>
                        <a:t>source</a:t>
                      </a:r>
                      <a:endParaRPr lang="en-US" sz="1600" b="1" u="none" strike="noStrike" kern="1200">
                        <a:solidFill>
                          <a:schemeClr val="dk1"/>
                        </a:solidFill>
                        <a:effectLst/>
                        <a:latin typeface="Arial" panose="020B0604020202020204" pitchFamily="34" charset="0"/>
                        <a:ea typeface="+mn-ea"/>
                        <a:cs typeface="Arial" panose="020B0604020202020204" pitchFamily="34" charset="0"/>
                      </a:endParaRPr>
                    </a:p>
                  </a:txBody>
                  <a:tcPr marL="929" marR="929" marT="929" marB="0" anchor="ctr">
                    <a:lnT w="28575">
                      <a:solidFill>
                        <a:schemeClr val="tx1"/>
                      </a:solidFill>
                      <a:prstDash val="solid"/>
                    </a:lnT>
                    <a:lnB w="12700" cap="flat" cmpd="sng" algn="ctr">
                      <a:solidFill>
                        <a:schemeClr val="tx1"/>
                      </a:solidFill>
                      <a:prstDash val="solid"/>
                      <a:round/>
                      <a:headEnd type="none" w="med" len="med"/>
                      <a:tailEnd type="none" w="med" len="med"/>
                    </a:lnB>
                  </a:tcPr>
                </a:tc>
              </a:tr>
              <a:tr h="366395">
                <a:tc rowSpan="2">
                  <a:txBody>
                    <a:bodyPr/>
                    <a:lstStyle/>
                    <a:p>
                      <a:pPr marL="0" algn="ctr" defTabSz="914400" rtl="0" eaLnBrk="1" fontAlgn="ctr" latinLnBrk="0" hangingPunct="1"/>
                      <a:r>
                        <a:rPr lang="en-US" altLang="zh-CN" sz="1400" b="1" u="none" strike="noStrike" kern="1200">
                          <a:solidFill>
                            <a:schemeClr val="dk1"/>
                          </a:solidFill>
                          <a:effectLst/>
                          <a:latin typeface="Arial" panose="020B0604020202020204" pitchFamily="34" charset="0"/>
                          <a:ea typeface="+mn-ea"/>
                          <a:cs typeface="Arial" panose="020B0604020202020204" pitchFamily="34" charset="0"/>
                        </a:rPr>
                        <a:t>1</a:t>
                      </a:r>
                      <a:endParaRPr lang="en-US" altLang="zh-CN" sz="1400" b="1" u="none" strike="noStrike" kern="1200">
                        <a:solidFill>
                          <a:schemeClr val="dk1"/>
                        </a:solidFill>
                        <a:effectLst/>
                        <a:latin typeface="Arial" panose="020B0604020202020204" pitchFamily="34" charset="0"/>
                        <a:ea typeface="+mn-ea"/>
                        <a:cs typeface="Arial" panose="020B0604020202020204" pitchFamily="34" charset="0"/>
                      </a:endParaRPr>
                    </a:p>
                  </a:txBody>
                  <a:tcPr marL="929" marR="929" marT="929"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algn="ctr" defTabSz="914400" rtl="0" eaLnBrk="1" fontAlgn="ctr" latinLnBrk="0" hangingPunct="1"/>
                      <a:r>
                        <a:rPr lang="en-US" sz="1400" b="1" u="none" strike="noStrike" kern="1200">
                          <a:solidFill>
                            <a:schemeClr val="dk1"/>
                          </a:solidFill>
                          <a:effectLst/>
                          <a:latin typeface="Arial" panose="020B0604020202020204" pitchFamily="34" charset="0"/>
                          <a:ea typeface="+mn-ea"/>
                          <a:cs typeface="Arial" panose="020B0604020202020204" pitchFamily="34" charset="0"/>
                        </a:rPr>
                        <a:t>Population</a:t>
                      </a:r>
                      <a:endParaRPr lang="en-US" sz="1400" b="1" u="none" strike="noStrike" kern="1200">
                        <a:solidFill>
                          <a:schemeClr val="dk1"/>
                        </a:solidFill>
                        <a:effectLst/>
                        <a:latin typeface="Arial" panose="020B0604020202020204" pitchFamily="34" charset="0"/>
                        <a:ea typeface="+mn-ea"/>
                        <a:cs typeface="Arial" panose="020B0604020202020204" pitchFamily="34" charset="0"/>
                      </a:endParaRPr>
                    </a:p>
                  </a:txBody>
                  <a:tcPr marL="929" marR="929" marT="929"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1200" b="0" i="0" u="none" strike="noStrike">
                          <a:solidFill>
                            <a:schemeClr val="tx1"/>
                          </a:solidFill>
                          <a:effectLst/>
                          <a:latin typeface="Arial" panose="020B0604020202020204" pitchFamily="34" charset="0"/>
                          <a:ea typeface="宋体" panose="02010600030101010101" pitchFamily="2" charset="-122"/>
                          <a:cs typeface="Arial" panose="020B0604020202020204" pitchFamily="34" charset="0"/>
                        </a:rPr>
                        <a:t>MSOA/LSOA/OA population</a:t>
                      </a:r>
                      <a:endParaRPr lang="en-US" sz="1200" b="0" i="0" u="none" strike="noStrike">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9" marR="929" marT="929"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200" u="none" strike="noStrike">
                          <a:solidFill>
                            <a:schemeClr val="tx1"/>
                          </a:solidFill>
                          <a:effectLst/>
                          <a:latin typeface="Arial" panose="020B0604020202020204" pitchFamily="34" charset="0"/>
                          <a:cs typeface="Arial" panose="020B0604020202020204" pitchFamily="34" charset="0"/>
                        </a:rPr>
                        <a:t>ONS/</a:t>
                      </a:r>
                      <a:r>
                        <a:rPr lang="en-US" sz="1200">
                          <a:solidFill>
                            <a:schemeClr val="tx1"/>
                          </a:solidFill>
                          <a:effectLst/>
                          <a:latin typeface="Arial" panose="020B0604020202020204" pitchFamily="34" charset="0"/>
                          <a:cs typeface="Arial" panose="020B0604020202020204" pitchFamily="34" charset="0"/>
                          <a:sym typeface="+mn-ea"/>
                        </a:rPr>
                        <a:t>London Datastore</a:t>
                      </a:r>
                      <a:endParaRPr lang="en-US" sz="1200" b="0" i="0" u="none" strike="noStrike">
                        <a:solidFill>
                          <a:schemeClr val="tx1"/>
                        </a:solidFill>
                        <a:effectLst/>
                        <a:latin typeface="Arial" panose="020B0604020202020204" pitchFamily="34" charset="0"/>
                        <a:ea typeface="宋体" panose="02010600030101010101" pitchFamily="2" charset="-122"/>
                        <a:cs typeface="Arial" panose="020B0604020202020204" pitchFamily="34" charset="0"/>
                        <a:sym typeface="+mn-ea"/>
                      </a:endParaRPr>
                    </a:p>
                  </a:txBody>
                  <a:tcPr marL="929" marR="929" marT="929" marB="0" anchor="ctr">
                    <a:lnT w="12700" cap="flat" cmpd="sng" algn="ctr">
                      <a:solidFill>
                        <a:schemeClr val="tx1"/>
                      </a:solidFill>
                      <a:prstDash val="solid"/>
                      <a:round/>
                      <a:headEnd type="none" w="med" len="med"/>
                      <a:tailEnd type="none" w="med" len="med"/>
                    </a:lnT>
                  </a:tcPr>
                </a:tc>
              </a:tr>
              <a:tr h="366395">
                <a:tc vMerge="1">
                  <a:tcPr/>
                </a:tc>
                <a:tc vMerge="1">
                  <a:tcPr/>
                </a:tc>
                <a:tc vMerge="1">
                  <a:tcPr marL="929" marR="929" marT="929" marB="0" anchor="ctr">
                    <a:lnB w="12700" cap="flat" cmpd="sng" algn="ctr">
                      <a:solidFill>
                        <a:schemeClr val="tx1"/>
                      </a:solidFill>
                      <a:prstDash val="solid"/>
                      <a:round/>
                      <a:headEnd type="none" w="med" len="med"/>
                      <a:tailEnd type="none" w="med" len="med"/>
                    </a:lnB>
                  </a:tcPr>
                </a:tc>
                <a:tc>
                  <a:txBody>
                    <a:bodyPr/>
                    <a:lstStyle/>
                    <a:p>
                      <a:pPr algn="l" fontAlgn="ctr"/>
                      <a:r>
                        <a:rPr lang="en-US" sz="1200" u="none" strike="noStrike">
                          <a:solidFill>
                            <a:schemeClr val="tx1"/>
                          </a:solidFill>
                          <a:effectLst/>
                          <a:latin typeface="Arial" panose="020B0604020202020204" pitchFamily="34" charset="0"/>
                          <a:cs typeface="Arial" panose="020B0604020202020204" pitchFamily="34" charset="0"/>
                        </a:rPr>
                        <a:t>https://data.london.gov.uk/dataset/super-output-area-population-lsoa-msoa-london</a:t>
                      </a:r>
                      <a:endParaRPr lang="en-US" sz="1200" u="none" strike="noStrike">
                        <a:solidFill>
                          <a:schemeClr val="tx1"/>
                        </a:solidFill>
                        <a:effectLst/>
                        <a:latin typeface="Arial" panose="020B0604020202020204" pitchFamily="34" charset="0"/>
                        <a:cs typeface="Arial" panose="020B0604020202020204" pitchFamily="34" charset="0"/>
                      </a:endParaRPr>
                    </a:p>
                  </a:txBody>
                  <a:tcPr marL="929" marR="929" marT="929" marB="0" anchor="ctr">
                    <a:lnB w="12700" cap="flat" cmpd="sng" algn="ctr">
                      <a:solidFill>
                        <a:schemeClr val="tx1"/>
                      </a:solidFill>
                      <a:prstDash val="solid"/>
                      <a:round/>
                      <a:headEnd type="none" w="med" len="med"/>
                      <a:tailEnd type="none" w="med" len="med"/>
                    </a:lnB>
                  </a:tcPr>
                </a:tc>
              </a:tr>
              <a:tr h="523240">
                <a:tc rowSpan="2">
                  <a:txBody>
                    <a:bodyPr/>
                    <a:lstStyle/>
                    <a:p>
                      <a:pPr marL="0" algn="ctr" defTabSz="914400" rtl="0" eaLnBrk="1" fontAlgn="ctr" latinLnBrk="0" hangingPunct="1"/>
                      <a:r>
                        <a:rPr lang="en-US" altLang="zh-CN" sz="1400" b="1" u="none" strike="noStrike" kern="1200">
                          <a:solidFill>
                            <a:schemeClr val="dk1"/>
                          </a:solidFill>
                          <a:effectLst/>
                          <a:latin typeface="Arial" panose="020B0604020202020204" pitchFamily="34" charset="0"/>
                          <a:ea typeface="+mn-ea"/>
                          <a:cs typeface="Arial" panose="020B0604020202020204" pitchFamily="34" charset="0"/>
                        </a:rPr>
                        <a:t>2</a:t>
                      </a:r>
                      <a:endParaRPr lang="en-US" altLang="zh-CN" sz="1400" b="1" u="none" strike="noStrike" kern="1200">
                        <a:solidFill>
                          <a:schemeClr val="dk1"/>
                        </a:solidFill>
                        <a:effectLst/>
                        <a:latin typeface="Arial" panose="020B0604020202020204" pitchFamily="34" charset="0"/>
                        <a:ea typeface="+mn-ea"/>
                        <a:cs typeface="Arial" panose="020B0604020202020204" pitchFamily="34" charset="0"/>
                      </a:endParaRPr>
                    </a:p>
                  </a:txBody>
                  <a:tcPr marL="929" marR="929" marT="929"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algn="ctr" defTabSz="914400" rtl="0" eaLnBrk="1" fontAlgn="ctr" latinLnBrk="0" hangingPunct="1"/>
                      <a:r>
                        <a:rPr lang="en-US" sz="1400" b="1" u="none" strike="noStrike" kern="1200">
                          <a:solidFill>
                            <a:schemeClr val="dk1"/>
                          </a:solidFill>
                          <a:effectLst/>
                          <a:latin typeface="Arial" panose="020B0604020202020204" pitchFamily="34" charset="0"/>
                          <a:ea typeface="+mn-ea"/>
                          <a:cs typeface="Arial" panose="020B0604020202020204" pitchFamily="34" charset="0"/>
                        </a:rPr>
                        <a:t>Greenspace</a:t>
                      </a:r>
                      <a:endParaRPr lang="en-US" sz="1400" b="1" u="none" strike="noStrike" kern="1200">
                        <a:solidFill>
                          <a:schemeClr val="dk1"/>
                        </a:solidFill>
                        <a:effectLst/>
                        <a:latin typeface="Arial" panose="020B0604020202020204" pitchFamily="34" charset="0"/>
                        <a:ea typeface="+mn-ea"/>
                        <a:cs typeface="Arial" panose="020B0604020202020204" pitchFamily="34" charset="0"/>
                      </a:endParaRPr>
                    </a:p>
                  </a:txBody>
                  <a:tcPr marL="929" marR="929" marT="929"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1200" u="none" strike="noStrike">
                          <a:solidFill>
                            <a:schemeClr val="tx1"/>
                          </a:solidFill>
                          <a:effectLst/>
                          <a:latin typeface="Arial" panose="020B0604020202020204" pitchFamily="34" charset="0"/>
                          <a:cs typeface="Arial" panose="020B0604020202020204" pitchFamily="34" charset="0"/>
                        </a:rPr>
                        <a:t>GiGL Open Space Friends Group subset/</a:t>
                      </a:r>
                      <a:endParaRPr lang="en-US" sz="1200" u="none" strike="noStrike">
                        <a:solidFill>
                          <a:schemeClr val="tx1"/>
                        </a:solidFill>
                        <a:effectLst/>
                        <a:latin typeface="Arial" panose="020B0604020202020204" pitchFamily="34" charset="0"/>
                        <a:cs typeface="Arial" panose="020B0604020202020204" pitchFamily="34" charset="0"/>
                      </a:endParaRPr>
                    </a:p>
                    <a:p>
                      <a:pPr algn="ctr" fontAlgn="ctr"/>
                      <a:r>
                        <a:rPr lang="en-US" sz="1200" u="none" strike="noStrike">
                          <a:solidFill>
                            <a:schemeClr val="tx1"/>
                          </a:solidFill>
                          <a:effectLst/>
                          <a:latin typeface="Arial" panose="020B0604020202020204" pitchFamily="34" charset="0"/>
                          <a:cs typeface="Arial" panose="020B0604020202020204" pitchFamily="34" charset="0"/>
                        </a:rPr>
                        <a:t>Open Street Map</a:t>
                      </a:r>
                      <a:endParaRPr lang="en-US" sz="1200" u="none" strike="noStrike">
                        <a:solidFill>
                          <a:schemeClr val="tx1"/>
                        </a:solidFill>
                        <a:effectLst/>
                        <a:latin typeface="Arial" panose="020B0604020202020204" pitchFamily="34" charset="0"/>
                        <a:cs typeface="Arial" panose="020B0604020202020204" pitchFamily="34" charset="0"/>
                      </a:endParaRPr>
                    </a:p>
                  </a:txBody>
                  <a:tcPr marL="929" marR="929" marT="929"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200" u="none" strike="noStrike">
                          <a:solidFill>
                            <a:schemeClr val="tx1"/>
                          </a:solidFill>
                          <a:effectLst/>
                          <a:latin typeface="Arial" panose="020B0604020202020204" pitchFamily="34" charset="0"/>
                          <a:cs typeface="Arial" panose="020B0604020202020204" pitchFamily="34" charset="0"/>
                        </a:rPr>
                        <a:t>London Datastore/OSM</a:t>
                      </a:r>
                      <a:endParaRPr lang="en-US" sz="1200" b="0" i="0" u="none" strike="noStrike">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9" marR="929" marT="929"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3240">
                <a:tc vMerge="1">
                  <a:tcPr marL="929" marR="929" marT="929"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cPr marL="929" marR="929" marT="929"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cPr marL="929" marR="929" marT="929"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altLang="en-US" sz="1200" b="0" i="0" u="none" strike="noStrike">
                          <a:solidFill>
                            <a:schemeClr val="tx1"/>
                          </a:solidFill>
                          <a:effectLst/>
                          <a:latin typeface="Arial" panose="020B0604020202020204" pitchFamily="34" charset="0"/>
                          <a:ea typeface="宋体" panose="02010600030101010101" pitchFamily="2" charset="-122"/>
                          <a:cs typeface="Arial" panose="020B0604020202020204" pitchFamily="34" charset="0"/>
                        </a:rPr>
                        <a:t>https://data.london.gov.uk/dataset/gigl-open-space-friends-group-data-sub-set</a:t>
                      </a:r>
                      <a:endParaRPr lang="en-US" altLang="en-US" sz="1200" b="0" i="0" u="none" strike="noStrike">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9" marR="929" marT="929"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0070">
                <a:tc>
                  <a:txBody>
                    <a:bodyPr/>
                    <a:lstStyle/>
                    <a:p>
                      <a:pPr marL="0" algn="ctr" defTabSz="914400" rtl="0" eaLnBrk="1" fontAlgn="ctr" latinLnBrk="0" hangingPunct="1"/>
                      <a:r>
                        <a:rPr lang="en-US" altLang="zh-CN" sz="1400" b="1" u="none" strike="noStrike" kern="1200">
                          <a:solidFill>
                            <a:schemeClr val="dk1"/>
                          </a:solidFill>
                          <a:effectLst/>
                          <a:latin typeface="Arial" panose="020B0604020202020204" pitchFamily="34" charset="0"/>
                          <a:ea typeface="+mn-ea"/>
                          <a:cs typeface="Arial" panose="020B0604020202020204" pitchFamily="34" charset="0"/>
                        </a:rPr>
                        <a:t>3</a:t>
                      </a:r>
                      <a:endParaRPr lang="en-US" altLang="zh-CN" sz="1400" b="1" u="none" strike="noStrike" kern="1200">
                        <a:solidFill>
                          <a:schemeClr val="dk1"/>
                        </a:solidFill>
                        <a:effectLst/>
                        <a:latin typeface="Arial" panose="020B0604020202020204" pitchFamily="34" charset="0"/>
                        <a:ea typeface="+mn-ea"/>
                        <a:cs typeface="Arial" panose="020B0604020202020204" pitchFamily="34" charset="0"/>
                      </a:endParaRPr>
                    </a:p>
                  </a:txBody>
                  <a:tcPr marL="929" marR="929" marT="929"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400" b="1" u="none" strike="noStrike" kern="1200">
                          <a:solidFill>
                            <a:schemeClr val="dk1"/>
                          </a:solidFill>
                          <a:effectLst/>
                          <a:latin typeface="Arial" panose="020B0604020202020204" pitchFamily="34" charset="0"/>
                          <a:ea typeface="+mn-ea"/>
                          <a:cs typeface="Arial" panose="020B0604020202020204" pitchFamily="34" charset="0"/>
                        </a:rPr>
                        <a:t>Road</a:t>
                      </a:r>
                      <a:endParaRPr lang="en-US" sz="1400" b="1" u="none" strike="noStrike" kern="1200">
                        <a:solidFill>
                          <a:schemeClr val="dk1"/>
                        </a:solidFill>
                        <a:effectLst/>
                        <a:latin typeface="Arial" panose="020B0604020202020204" pitchFamily="34" charset="0"/>
                        <a:ea typeface="+mn-ea"/>
                        <a:cs typeface="Arial" panose="020B0604020202020204" pitchFamily="34" charset="0"/>
                      </a:endParaRPr>
                    </a:p>
                  </a:txBody>
                  <a:tcPr marL="929" marR="929" marT="929"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solidFill>
                            <a:schemeClr val="tx1"/>
                          </a:solidFill>
                          <a:effectLst/>
                          <a:latin typeface="Arial" panose="020B0604020202020204" pitchFamily="34" charset="0"/>
                          <a:cs typeface="Arial" panose="020B0604020202020204" pitchFamily="34" charset="0"/>
                        </a:rPr>
                        <a:t>gis_osm_roads</a:t>
                      </a:r>
                      <a:endParaRPr lang="en-US" sz="1200" u="none" strike="noStrike">
                        <a:solidFill>
                          <a:schemeClr val="tx1"/>
                        </a:solidFill>
                        <a:effectLst/>
                        <a:latin typeface="Arial" panose="020B0604020202020204" pitchFamily="34" charset="0"/>
                        <a:cs typeface="Arial" panose="020B0604020202020204" pitchFamily="34" charset="0"/>
                      </a:endParaRPr>
                    </a:p>
                  </a:txBody>
                  <a:tcPr marL="929" marR="929" marT="929"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200" u="none" strike="noStrike">
                          <a:solidFill>
                            <a:schemeClr val="tx1"/>
                          </a:solidFill>
                          <a:effectLst/>
                          <a:latin typeface="Arial" panose="020B0604020202020204" pitchFamily="34" charset="0"/>
                          <a:cs typeface="Arial" panose="020B0604020202020204" pitchFamily="34" charset="0"/>
                        </a:rPr>
                        <a:t>OSM</a:t>
                      </a:r>
                      <a:endParaRPr lang="en-US" sz="1200" b="0" i="0" u="none" strike="noStrike">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9" marR="929" marT="929"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01065">
                <a:tc>
                  <a:txBody>
                    <a:bodyPr/>
                    <a:lstStyle/>
                    <a:p>
                      <a:pPr marL="0" algn="ctr" defTabSz="914400" rtl="0" eaLnBrk="1" fontAlgn="ctr" latinLnBrk="0" hangingPunct="1"/>
                      <a:r>
                        <a:rPr lang="en-US" altLang="zh-CN" sz="1400" b="1" u="none" strike="noStrike" kern="1200">
                          <a:solidFill>
                            <a:schemeClr val="dk1"/>
                          </a:solidFill>
                          <a:effectLst/>
                          <a:latin typeface="Arial" panose="020B0604020202020204" pitchFamily="34" charset="0"/>
                          <a:ea typeface="+mn-ea"/>
                          <a:cs typeface="Arial" panose="020B0604020202020204" pitchFamily="34" charset="0"/>
                        </a:rPr>
                        <a:t>4</a:t>
                      </a:r>
                      <a:endParaRPr lang="en-US" altLang="zh-CN" sz="1400" b="1" u="none" strike="noStrike" kern="1200">
                        <a:solidFill>
                          <a:schemeClr val="dk1"/>
                        </a:solidFill>
                        <a:effectLst/>
                        <a:latin typeface="Arial" panose="020B0604020202020204" pitchFamily="34" charset="0"/>
                        <a:ea typeface="+mn-ea"/>
                        <a:cs typeface="Arial" panose="020B0604020202020204" pitchFamily="34" charset="0"/>
                      </a:endParaRPr>
                    </a:p>
                  </a:txBody>
                  <a:tcPr marL="929" marR="929" marT="929"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prstDash val="solid"/>
                    </a:lnB>
                  </a:tcPr>
                </a:tc>
                <a:tc>
                  <a:txBody>
                    <a:bodyPr/>
                    <a:lstStyle/>
                    <a:p>
                      <a:pPr marL="0" algn="ctr" defTabSz="914400" rtl="0" eaLnBrk="1" fontAlgn="ctr" latinLnBrk="0" hangingPunct="1"/>
                      <a:r>
                        <a:rPr lang="en-US" sz="1400" b="1" u="none" strike="noStrike" kern="1200">
                          <a:solidFill>
                            <a:schemeClr val="dk1"/>
                          </a:solidFill>
                          <a:effectLst/>
                          <a:latin typeface="Arial" panose="020B0604020202020204" pitchFamily="34" charset="0"/>
                          <a:ea typeface="+mn-ea"/>
                          <a:cs typeface="Arial" panose="020B0604020202020204" pitchFamily="34" charset="0"/>
                        </a:rPr>
                        <a:t>Subway/Light Rail</a:t>
                      </a:r>
                      <a:endParaRPr lang="en-US" sz="1400" b="1" u="none" strike="noStrike" kern="1200">
                        <a:solidFill>
                          <a:schemeClr val="dk1"/>
                        </a:solidFill>
                        <a:effectLst/>
                        <a:latin typeface="Arial" panose="020B0604020202020204" pitchFamily="34" charset="0"/>
                        <a:ea typeface="+mn-ea"/>
                        <a:cs typeface="Arial" panose="020B0604020202020204" pitchFamily="34" charset="0"/>
                      </a:endParaRPr>
                    </a:p>
                  </a:txBody>
                  <a:tcPr marL="929" marR="929" marT="929"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a:solidFill>
                        <a:schemeClr val="tx1"/>
                      </a:solidFill>
                      <a:prstDash val="solid"/>
                    </a:lnB>
                  </a:tcPr>
                </a:tc>
                <a:tc>
                  <a:txBody>
                    <a:bodyPr/>
                    <a:lstStyle/>
                    <a:p>
                      <a:pPr algn="ctr" fontAlgn="ctr"/>
                      <a:r>
                        <a:rPr lang="en-US" sz="1200" u="none" strike="noStrike">
                          <a:solidFill>
                            <a:schemeClr val="tx1"/>
                          </a:solidFill>
                          <a:effectLst/>
                          <a:latin typeface="Arial" panose="020B0604020202020204" pitchFamily="34" charset="0"/>
                          <a:cs typeface="Arial" panose="020B0604020202020204" pitchFamily="34" charset="0"/>
                        </a:rPr>
                        <a:t>gis_osm_railway</a:t>
                      </a:r>
                      <a:endParaRPr lang="en-US" sz="1200" u="none" strike="noStrike">
                        <a:solidFill>
                          <a:schemeClr val="tx1"/>
                        </a:solidFill>
                        <a:effectLst/>
                        <a:latin typeface="Arial" panose="020B0604020202020204" pitchFamily="34" charset="0"/>
                        <a:cs typeface="Arial" panose="020B0604020202020204" pitchFamily="34" charset="0"/>
                      </a:endParaRPr>
                    </a:p>
                  </a:txBody>
                  <a:tcPr marL="929" marR="929" marT="929" marB="0" anchor="ctr">
                    <a:lnT w="12700" cap="flat" cmpd="sng" algn="ctr">
                      <a:solidFill>
                        <a:schemeClr val="tx1"/>
                      </a:solidFill>
                      <a:prstDash val="solid"/>
                      <a:round/>
                      <a:headEnd type="none" w="med" len="med"/>
                      <a:tailEnd type="none" w="med" len="med"/>
                    </a:lnT>
                    <a:lnB w="12700">
                      <a:solidFill>
                        <a:schemeClr val="tx1"/>
                      </a:solidFill>
                      <a:prstDash val="solid"/>
                    </a:lnB>
                  </a:tcPr>
                </a:tc>
                <a:tc>
                  <a:txBody>
                    <a:bodyPr/>
                    <a:lstStyle/>
                    <a:p>
                      <a:pPr algn="l" fontAlgn="ctr"/>
                      <a:r>
                        <a:rPr lang="en-US" sz="1200" b="0" i="0" u="none" strike="noStrike">
                          <a:solidFill>
                            <a:schemeClr val="tx1"/>
                          </a:solidFill>
                          <a:effectLst/>
                          <a:latin typeface="Arial" panose="020B0604020202020204" pitchFamily="34" charset="0"/>
                          <a:ea typeface="宋体" panose="02010600030101010101" pitchFamily="2" charset="-122"/>
                          <a:cs typeface="Arial" panose="020B0604020202020204" pitchFamily="34" charset="0"/>
                        </a:rPr>
                        <a:t>OSM</a:t>
                      </a:r>
                      <a:endParaRPr lang="en-US" sz="1200" b="0" i="0" u="none" strike="noStrike">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9" marR="929" marT="929" marB="0" anchor="ctr">
                    <a:lnT w="12700" cap="flat" cmpd="sng" algn="ctr">
                      <a:solidFill>
                        <a:schemeClr val="tx1"/>
                      </a:solidFill>
                      <a:prstDash val="solid"/>
                      <a:round/>
                      <a:headEnd type="none" w="med" len="med"/>
                      <a:tailEnd type="none" w="med" len="med"/>
                    </a:lnT>
                    <a:lnB w="12700">
                      <a:solidFill>
                        <a:schemeClr val="tx1"/>
                      </a:solidFill>
                      <a:prstDash val="solid"/>
                    </a:lnB>
                  </a:tcPr>
                </a:tc>
              </a:tr>
              <a:tr h="450850">
                <a:tc rowSpan="2">
                  <a:txBody>
                    <a:bodyPr/>
                    <a:lstStyle/>
                    <a:p>
                      <a:pPr marL="0" algn="ctr" defTabSz="914400" rtl="0" eaLnBrk="1" fontAlgn="ctr" latinLnBrk="0" hangingPunct="1">
                        <a:buNone/>
                      </a:pPr>
                      <a:r>
                        <a:rPr lang="en-US" altLang="zh-CN" sz="1400" b="1" u="none" strike="noStrike" kern="1200">
                          <a:solidFill>
                            <a:schemeClr val="dk1"/>
                          </a:solidFill>
                          <a:effectLst/>
                          <a:latin typeface="Arial" panose="020B0604020202020204" pitchFamily="34" charset="0"/>
                          <a:ea typeface="+mn-ea"/>
                          <a:cs typeface="Arial" panose="020B0604020202020204" pitchFamily="34" charset="0"/>
                        </a:rPr>
                        <a:t>5</a:t>
                      </a:r>
                      <a:endParaRPr lang="en-US" altLang="zh-CN" sz="1400" b="1" u="none" strike="noStrike" kern="1200">
                        <a:solidFill>
                          <a:schemeClr val="dk1"/>
                        </a:solidFill>
                        <a:effectLst/>
                        <a:latin typeface="Arial" panose="020B0604020202020204" pitchFamily="34" charset="0"/>
                        <a:ea typeface="+mn-ea"/>
                        <a:cs typeface="Arial" panose="020B0604020202020204" pitchFamily="34" charset="0"/>
                      </a:endParaRPr>
                    </a:p>
                  </a:txBody>
                  <a:tcPr marL="929" marR="929" marT="929" marB="0" anchor="ctr">
                    <a:lnR w="12700" cap="flat" cmpd="sng" algn="ctr">
                      <a:solidFill>
                        <a:schemeClr val="tx1"/>
                      </a:solidFill>
                      <a:prstDash val="solid"/>
                      <a:round/>
                      <a:headEnd type="none" w="med" len="med"/>
                      <a:tailEnd type="none" w="med" len="med"/>
                    </a:lnR>
                    <a:lnT w="12700">
                      <a:solidFill>
                        <a:schemeClr val="tx1"/>
                      </a:solidFill>
                      <a:prstDash val="solid"/>
                    </a:lnT>
                    <a:lnB w="28575">
                      <a:solidFill>
                        <a:schemeClr val="tx1"/>
                      </a:solidFill>
                      <a:prstDash val="solid"/>
                    </a:lnB>
                  </a:tcPr>
                </a:tc>
                <a:tc rowSpan="2">
                  <a:txBody>
                    <a:bodyPr/>
                    <a:lstStyle/>
                    <a:p>
                      <a:pPr marL="0" algn="ctr" defTabSz="914400" rtl="0" eaLnBrk="1" fontAlgn="ctr" latinLnBrk="0" hangingPunct="1">
                        <a:buNone/>
                      </a:pPr>
                      <a:r>
                        <a:rPr lang="en-US" altLang="en-US" sz="1400" b="1" u="none" strike="noStrike" kern="1200">
                          <a:solidFill>
                            <a:schemeClr val="dk1"/>
                          </a:solidFill>
                          <a:effectLst/>
                          <a:latin typeface="Arial" panose="020B0604020202020204" pitchFamily="34" charset="0"/>
                          <a:ea typeface="+mn-ea"/>
                          <a:cs typeface="Arial" panose="020B0604020202020204" pitchFamily="34" charset="0"/>
                        </a:rPr>
                        <a:t>London_Boundaries</a:t>
                      </a:r>
                      <a:endParaRPr lang="en-US" altLang="en-US" sz="1400" b="1" u="none" strike="noStrike" kern="1200">
                        <a:solidFill>
                          <a:schemeClr val="dk1"/>
                        </a:solidFill>
                        <a:effectLst/>
                        <a:latin typeface="Arial" panose="020B0604020202020204" pitchFamily="34" charset="0"/>
                        <a:ea typeface="+mn-ea"/>
                        <a:cs typeface="Arial" panose="020B0604020202020204" pitchFamily="34" charset="0"/>
                      </a:endParaRPr>
                    </a:p>
                  </a:txBody>
                  <a:tcPr marL="929" marR="929" marT="929" marB="0" anchor="ctr">
                    <a:lnL w="12700" cap="flat" cmpd="sng" algn="ctr">
                      <a:solidFill>
                        <a:schemeClr val="tx1"/>
                      </a:solidFill>
                      <a:prstDash val="solid"/>
                      <a:round/>
                      <a:headEnd type="none" w="med" len="med"/>
                      <a:tailEnd type="none" w="med" len="med"/>
                    </a:lnL>
                    <a:lnT w="12700">
                      <a:solidFill>
                        <a:schemeClr val="tx1"/>
                      </a:solidFill>
                      <a:prstDash val="solid"/>
                    </a:lnT>
                    <a:lnB w="28575">
                      <a:solidFill>
                        <a:schemeClr val="tx1"/>
                      </a:solidFill>
                      <a:prstDash val="solid"/>
                    </a:lnB>
                  </a:tcPr>
                </a:tc>
                <a:tc rowSpan="2">
                  <a:txBody>
                    <a:bodyPr/>
                    <a:lstStyle/>
                    <a:p>
                      <a:pPr algn="ctr" fontAlgn="ctr">
                        <a:buNone/>
                      </a:pPr>
                      <a:r>
                        <a:rPr lang="en-US" altLang="en-US" sz="1200" u="none" strike="noStrike">
                          <a:solidFill>
                            <a:schemeClr val="tx1"/>
                          </a:solidFill>
                          <a:effectLst/>
                          <a:latin typeface="Arial" panose="020B0604020202020204" pitchFamily="34" charset="0"/>
                          <a:cs typeface="Arial" panose="020B0604020202020204" pitchFamily="34" charset="0"/>
                        </a:rPr>
                        <a:t>Statistical GIS Boundary Files for London</a:t>
                      </a:r>
                      <a:endParaRPr lang="en-US" altLang="en-US" sz="1200" u="none" strike="noStrike">
                        <a:solidFill>
                          <a:schemeClr val="tx1"/>
                        </a:solidFill>
                        <a:effectLst/>
                        <a:latin typeface="Arial" panose="020B0604020202020204" pitchFamily="34" charset="0"/>
                        <a:cs typeface="Arial" panose="020B0604020202020204" pitchFamily="34" charset="0"/>
                      </a:endParaRPr>
                    </a:p>
                  </a:txBody>
                  <a:tcPr marL="929" marR="929" marT="929" marB="0" anchor="ctr">
                    <a:lnT w="12700">
                      <a:solidFill>
                        <a:schemeClr val="tx1"/>
                      </a:solidFill>
                      <a:prstDash val="solid"/>
                    </a:lnT>
                    <a:lnB w="28575">
                      <a:solidFill>
                        <a:schemeClr val="tx1"/>
                      </a:solidFill>
                      <a:prstDash val="solid"/>
                    </a:lnB>
                  </a:tcPr>
                </a:tc>
                <a:tc>
                  <a:txBody>
                    <a:bodyPr/>
                    <a:lstStyle/>
                    <a:p>
                      <a:pPr algn="l" fontAlgn="ctr">
                        <a:buNone/>
                      </a:pPr>
                      <a:r>
                        <a:rPr lang="en-US" altLang="en-US" sz="1200" b="0" i="0" u="none" strike="noStrike">
                          <a:solidFill>
                            <a:schemeClr val="tx1"/>
                          </a:solidFill>
                          <a:effectLst/>
                          <a:latin typeface="Arial" panose="020B0604020202020204" pitchFamily="34" charset="0"/>
                          <a:ea typeface="宋体" panose="02010600030101010101" pitchFamily="2" charset="-122"/>
                          <a:cs typeface="Arial" panose="020B0604020202020204" pitchFamily="34" charset="0"/>
                        </a:rPr>
                        <a:t>London Datastore</a:t>
                      </a:r>
                      <a:endParaRPr lang="en-US" altLang="en-US" sz="1200" b="0" i="0" u="none" strike="noStrike">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9" marR="929" marT="929" marB="0" anchor="ctr">
                    <a:lnT w="12700">
                      <a:solidFill>
                        <a:schemeClr val="tx1"/>
                      </a:solidFill>
                      <a:prstDash val="solid"/>
                    </a:lnT>
                    <a:lnB w="12700" cap="flat" cmpd="sng" algn="ctr">
                      <a:solidFill>
                        <a:schemeClr val="tx1"/>
                      </a:solidFill>
                      <a:prstDash val="solid"/>
                      <a:round/>
                      <a:headEnd type="none" w="med" len="med"/>
                      <a:tailEnd type="none" w="med" len="med"/>
                    </a:lnB>
                  </a:tcPr>
                </a:tc>
              </a:tr>
              <a:tr h="450215">
                <a:tc vMerge="1">
                  <a:tcPr marL="929" marR="929" marT="929"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a:solidFill>
                        <a:schemeClr val="tx1"/>
                      </a:solidFill>
                      <a:prstDash val="solid"/>
                    </a:lnB>
                  </a:tcPr>
                </a:tc>
                <a:tc vMerge="1">
                  <a:tcPr marL="929" marR="929" marT="929"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28575">
                      <a:solidFill>
                        <a:schemeClr val="tx1"/>
                      </a:solidFill>
                      <a:prstDash val="solid"/>
                    </a:lnB>
                  </a:tcPr>
                </a:tc>
                <a:tc vMerge="1">
                  <a:tcPr marL="929" marR="929" marT="929" marB="0" anchor="ctr">
                    <a:lnT w="12700" cap="flat" cmpd="sng" algn="ctr">
                      <a:solidFill>
                        <a:schemeClr val="tx1"/>
                      </a:solidFill>
                      <a:prstDash val="solid"/>
                      <a:round/>
                      <a:headEnd type="none" w="med" len="med"/>
                      <a:tailEnd type="none" w="med" len="med"/>
                    </a:lnT>
                    <a:lnB w="28575">
                      <a:solidFill>
                        <a:schemeClr val="tx1"/>
                      </a:solidFill>
                      <a:prstDash val="solid"/>
                    </a:lnB>
                  </a:tcPr>
                </a:tc>
                <a:tc>
                  <a:txBody>
                    <a:bodyPr/>
                    <a:lstStyle/>
                    <a:p>
                      <a:pPr algn="l" fontAlgn="ctr">
                        <a:buNone/>
                      </a:pPr>
                      <a:r>
                        <a:rPr lang="en-US" altLang="en-US" sz="1200" b="0" i="0" u="none" strike="noStrike">
                          <a:solidFill>
                            <a:schemeClr val="tx1"/>
                          </a:solidFill>
                          <a:effectLst/>
                          <a:latin typeface="Arial" panose="020B0604020202020204" pitchFamily="34" charset="0"/>
                          <a:ea typeface="宋体" panose="02010600030101010101" pitchFamily="2" charset="-122"/>
                          <a:cs typeface="Arial" panose="020B0604020202020204" pitchFamily="34" charset="0"/>
                        </a:rPr>
                        <a:t>https://data.london.gov.uk/dataset/statistical-gis-boundary-files-london</a:t>
                      </a:r>
                      <a:endParaRPr lang="en-US" altLang="en-US" sz="1200" b="0" i="0" u="none" strike="noStrike">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29" marR="929" marT="929" marB="0" anchor="ctr">
                    <a:lnT w="12700" cap="flat" cmpd="sng" algn="ctr">
                      <a:solidFill>
                        <a:schemeClr val="tx1"/>
                      </a:solidFill>
                      <a:prstDash val="solid"/>
                      <a:round/>
                      <a:headEnd type="none" w="med" len="med"/>
                      <a:tailEnd type="none" w="med" len="med"/>
                    </a:lnT>
                    <a:lnB w="28575">
                      <a:solidFill>
                        <a:schemeClr val="tx1"/>
                      </a:solidFill>
                      <a:prstDash val="solid"/>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地图&#10;&#10;描述已自动生成"/>
          <p:cNvPicPr>
            <a:picLocks noChangeAspect="1"/>
          </p:cNvPicPr>
          <p:nvPr/>
        </p:nvPicPr>
        <p:blipFill rotWithShape="1">
          <a:blip r:embed="rId1" cstate="print">
            <a:alphaModFix amt="35000"/>
            <a:extLst>
              <a:ext uri="{28A0092B-C50C-407E-A947-70E740481C1C}">
                <a14:useLocalDpi xmlns:a14="http://schemas.microsoft.com/office/drawing/2010/main" val="0"/>
              </a:ext>
            </a:extLst>
          </a:blip>
          <a:srcRect l="25991" t="12181" r="3320" b="12181"/>
          <a:stretch>
            <a:fillRect/>
          </a:stretch>
        </p:blipFill>
        <p:spPr>
          <a:xfrm>
            <a:off x="3184732" y="835676"/>
            <a:ext cx="8606375" cy="5187315"/>
          </a:xfrm>
          <a:prstGeom prst="rect">
            <a:avLst/>
          </a:prstGeom>
          <a:ln>
            <a:noFill/>
          </a:ln>
          <a:effectLst>
            <a:softEdge rad="635000"/>
          </a:effectLst>
        </p:spPr>
      </p:pic>
      <p:sp>
        <p:nvSpPr>
          <p:cNvPr id="2" name="标题 1"/>
          <p:cNvSpPr>
            <a:spLocks noGrp="1"/>
          </p:cNvSpPr>
          <p:nvPr>
            <p:ph type="title"/>
          </p:nvPr>
        </p:nvSpPr>
        <p:spPr/>
        <p:txBody>
          <a:bodyPr/>
          <a:lstStyle/>
          <a:p>
            <a:r>
              <a:rPr lang="en-US" altLang="zh-CN" b="1">
                <a:latin typeface="Arial" panose="020B0604020202020204" pitchFamily="34" charset="0"/>
                <a:cs typeface="Arial" panose="020B0604020202020204" pitchFamily="34" charset="0"/>
              </a:rPr>
              <a:t>Dataset</a:t>
            </a:r>
            <a:endParaRPr lang="en-US" altLang="zh-CN" b="1">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r>
              <a:rPr lang="en-US" altLang="zh-CN"/>
              <a:t>Page</a:t>
            </a:r>
            <a:fld id="{565CE74E-AB26-4998-AD42-012C4C1AD076}" type="slidenum">
              <a:rPr lang="zh-CN" altLang="en-US" smtClean="0"/>
            </a:fld>
            <a:endParaRPr lang="zh-CN" altLang="en-US"/>
          </a:p>
        </p:txBody>
      </p:sp>
      <p:sp>
        <p:nvSpPr>
          <p:cNvPr id="32" name="TextBox 3"/>
          <p:cNvSpPr txBox="1"/>
          <p:nvPr/>
        </p:nvSpPr>
        <p:spPr>
          <a:xfrm>
            <a:off x="450215" y="2012305"/>
            <a:ext cx="2800984" cy="553085"/>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altLang="zh-CN" sz="1600" kern="10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a:p>
            <a:endParaRPr lang="en-US" sz="1400">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2"/>
          <a:stretch>
            <a:fillRect/>
          </a:stretch>
        </p:blipFill>
        <p:spPr>
          <a:xfrm>
            <a:off x="1753829" y="998394"/>
            <a:ext cx="4224039" cy="2461424"/>
          </a:xfrm>
          <a:prstGeom prst="rect">
            <a:avLst/>
          </a:prstGeom>
          <a:ln w="88900" cap="sq" cmpd="thickThin">
            <a:solidFill>
              <a:srgbClr val="000000"/>
            </a:solidFill>
            <a:prstDash val="solid"/>
            <a:miter lim="800000"/>
            <a:headEnd/>
            <a:tailEnd/>
          </a:ln>
          <a:effectLst>
            <a:innerShdw blurRad="76200">
              <a:srgbClr val="000000"/>
            </a:innerShdw>
          </a:effectLst>
        </p:spPr>
      </p:pic>
      <p:pic>
        <p:nvPicPr>
          <p:cNvPr id="13" name="Picture 12" descr="Graphical user interface, application&#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37792" t="10907" r="22451" b="36501"/>
          <a:stretch>
            <a:fillRect/>
          </a:stretch>
        </p:blipFill>
        <p:spPr>
          <a:xfrm>
            <a:off x="6823258" y="998393"/>
            <a:ext cx="3341674" cy="2486473"/>
          </a:xfrm>
          <a:prstGeom prst="rect">
            <a:avLst/>
          </a:prstGeom>
          <a:ln w="88900" cap="sq" cmpd="thickThin">
            <a:solidFill>
              <a:srgbClr val="000000"/>
            </a:solidFill>
            <a:prstDash val="solid"/>
            <a:miter lim="800000"/>
            <a:headEnd/>
            <a:tailEnd/>
          </a:ln>
          <a:effectLst>
            <a:innerShdw blurRad="76200">
              <a:srgbClr val="000000"/>
            </a:innerShdw>
          </a:effectLst>
        </p:spPr>
      </p:pic>
      <p:pic>
        <p:nvPicPr>
          <p:cNvPr id="15" name="Picture 14" descr="Graphical user interface, application, map&#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l="38009" t="10907" r="22234" b="36501"/>
          <a:stretch>
            <a:fillRect/>
          </a:stretch>
        </p:blipFill>
        <p:spPr>
          <a:xfrm>
            <a:off x="1095733" y="3784585"/>
            <a:ext cx="2933933" cy="2183082"/>
          </a:xfrm>
          <a:prstGeom prst="rect">
            <a:avLst/>
          </a:prstGeom>
          <a:ln w="88900" cap="sq" cmpd="thickThin">
            <a:solidFill>
              <a:srgbClr val="000000"/>
            </a:solidFill>
            <a:prstDash val="solid"/>
            <a:miter lim="800000"/>
            <a:headEnd/>
            <a:tailEnd/>
          </a:ln>
          <a:effectLst>
            <a:innerShdw blurRad="76200">
              <a:srgbClr val="000000"/>
            </a:innerShdw>
          </a:effectLst>
        </p:spPr>
      </p:pic>
      <p:pic>
        <p:nvPicPr>
          <p:cNvPr id="17" name="Picture 16" descr="Graphical user interface, application&#10;&#10;Description automatically generated"/>
          <p:cNvPicPr>
            <a:picLocks noChangeAspect="1"/>
          </p:cNvPicPr>
          <p:nvPr/>
        </p:nvPicPr>
        <p:blipFill rotWithShape="1">
          <a:blip r:embed="rId5">
            <a:extLst>
              <a:ext uri="{28A0092B-C50C-407E-A947-70E740481C1C}">
                <a14:useLocalDpi xmlns:a14="http://schemas.microsoft.com/office/drawing/2010/main" val="0"/>
              </a:ext>
            </a:extLst>
          </a:blip>
          <a:srcRect l="38884" t="10908" r="22160" b="36502"/>
          <a:stretch>
            <a:fillRect/>
          </a:stretch>
        </p:blipFill>
        <p:spPr>
          <a:xfrm>
            <a:off x="4555019" y="3784585"/>
            <a:ext cx="2867009" cy="2177148"/>
          </a:xfrm>
          <a:prstGeom prst="rect">
            <a:avLst/>
          </a:prstGeom>
          <a:ln w="88900" cap="sq" cmpd="thickThin">
            <a:solidFill>
              <a:srgbClr val="000000"/>
            </a:solidFill>
            <a:prstDash val="solid"/>
            <a:miter lim="800000"/>
            <a:headEnd/>
            <a:tailEnd/>
          </a:ln>
          <a:effectLst>
            <a:innerShdw blurRad="76200">
              <a:srgbClr val="000000"/>
            </a:innerShdw>
          </a:effectLst>
        </p:spPr>
      </p:pic>
      <p:pic>
        <p:nvPicPr>
          <p:cNvPr id="19" name="Picture 18" descr="Graphical user interface, application&#10;&#10;Description automatically generated"/>
          <p:cNvPicPr>
            <a:picLocks noChangeAspect="1"/>
          </p:cNvPicPr>
          <p:nvPr/>
        </p:nvPicPr>
        <p:blipFill rotWithShape="1">
          <a:blip r:embed="rId6">
            <a:extLst>
              <a:ext uri="{28A0092B-C50C-407E-A947-70E740481C1C}">
                <a14:useLocalDpi xmlns:a14="http://schemas.microsoft.com/office/drawing/2010/main" val="0"/>
              </a:ext>
            </a:extLst>
          </a:blip>
          <a:srcRect l="38041" t="10907" r="22499" b="36570"/>
          <a:stretch>
            <a:fillRect/>
          </a:stretch>
        </p:blipFill>
        <p:spPr>
          <a:xfrm>
            <a:off x="7904136" y="3798974"/>
            <a:ext cx="2888629" cy="2162759"/>
          </a:xfrm>
          <a:prstGeom prst="rect">
            <a:avLst/>
          </a:prstGeom>
          <a:ln w="88900" cap="sq" cmpd="thickThin">
            <a:solidFill>
              <a:srgbClr val="000000"/>
            </a:solidFill>
            <a:prstDash val="solid"/>
            <a:miter lim="800000"/>
            <a:headEnd/>
            <a:tailEnd/>
          </a:ln>
          <a:effectLst>
            <a:innerShdw blurRad="76200">
              <a:srgbClr val="000000"/>
            </a:innerShdw>
          </a:effectLst>
        </p:spPr>
      </p:pic>
      <p:sp>
        <p:nvSpPr>
          <p:cNvPr id="5" name="箭头: 五边形 4"/>
          <p:cNvSpPr/>
          <p:nvPr/>
        </p:nvSpPr>
        <p:spPr>
          <a:xfrm>
            <a:off x="1753829" y="998394"/>
            <a:ext cx="1060392" cy="324767"/>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400" dirty="0"/>
              <a:t>Population</a:t>
            </a:r>
            <a:endParaRPr lang="zh-CN" altLang="en-US" sz="1400" dirty="0"/>
          </a:p>
        </p:txBody>
      </p:sp>
      <p:sp>
        <p:nvSpPr>
          <p:cNvPr id="14" name="箭头: 五边形 13"/>
          <p:cNvSpPr/>
          <p:nvPr/>
        </p:nvSpPr>
        <p:spPr>
          <a:xfrm>
            <a:off x="6854990" y="1016939"/>
            <a:ext cx="1225873" cy="324767"/>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400" dirty="0"/>
              <a:t>Greenspace</a:t>
            </a:r>
            <a:endParaRPr lang="zh-CN" altLang="en-US" sz="1400" dirty="0"/>
          </a:p>
        </p:txBody>
      </p:sp>
      <p:sp>
        <p:nvSpPr>
          <p:cNvPr id="16" name="箭头: 五边形 15"/>
          <p:cNvSpPr/>
          <p:nvPr/>
        </p:nvSpPr>
        <p:spPr>
          <a:xfrm>
            <a:off x="1098673" y="3798974"/>
            <a:ext cx="1560706" cy="324767"/>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400" dirty="0" err="1"/>
              <a:t>Subway&amp;lightrail</a:t>
            </a:r>
            <a:endParaRPr lang="zh-CN" altLang="en-US" sz="1400" dirty="0"/>
          </a:p>
        </p:txBody>
      </p:sp>
      <p:sp>
        <p:nvSpPr>
          <p:cNvPr id="18" name="箭头: 五边形 17"/>
          <p:cNvSpPr/>
          <p:nvPr/>
        </p:nvSpPr>
        <p:spPr>
          <a:xfrm>
            <a:off x="4544738" y="3798974"/>
            <a:ext cx="1314524" cy="324767"/>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400" dirty="0"/>
              <a:t>Primary Road</a:t>
            </a:r>
            <a:endParaRPr lang="zh-CN" altLang="en-US" sz="1400" dirty="0"/>
          </a:p>
        </p:txBody>
      </p:sp>
      <p:sp>
        <p:nvSpPr>
          <p:cNvPr id="20" name="箭头: 五边形 19"/>
          <p:cNvSpPr/>
          <p:nvPr/>
        </p:nvSpPr>
        <p:spPr>
          <a:xfrm>
            <a:off x="7904136" y="3798974"/>
            <a:ext cx="1314524" cy="324767"/>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400" dirty="0" err="1"/>
              <a:t>Cyclyingway</a:t>
            </a:r>
            <a:endParaRPr lang="zh-CN" alt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地图&#10;&#10;描述已自动生成"/>
          <p:cNvPicPr>
            <a:picLocks noChangeAspect="1"/>
          </p:cNvPicPr>
          <p:nvPr/>
        </p:nvPicPr>
        <p:blipFill rotWithShape="1">
          <a:blip r:embed="rId1" cstate="print">
            <a:alphaModFix amt="35000"/>
            <a:extLst>
              <a:ext uri="{28A0092B-C50C-407E-A947-70E740481C1C}">
                <a14:useLocalDpi xmlns:a14="http://schemas.microsoft.com/office/drawing/2010/main" val="0"/>
              </a:ext>
            </a:extLst>
          </a:blip>
          <a:srcRect l="25991" t="12181" r="3320" b="12181"/>
          <a:stretch>
            <a:fillRect/>
          </a:stretch>
        </p:blipFill>
        <p:spPr>
          <a:xfrm>
            <a:off x="3184732" y="835676"/>
            <a:ext cx="8606375" cy="5187315"/>
          </a:xfrm>
          <a:prstGeom prst="rect">
            <a:avLst/>
          </a:prstGeom>
          <a:ln>
            <a:noFill/>
          </a:ln>
          <a:effectLst>
            <a:softEdge rad="635000"/>
          </a:effectLst>
        </p:spPr>
      </p:pic>
      <p:sp>
        <p:nvSpPr>
          <p:cNvPr id="2" name="标题 1"/>
          <p:cNvSpPr>
            <a:spLocks noGrp="1"/>
          </p:cNvSpPr>
          <p:nvPr>
            <p:ph type="title"/>
          </p:nvPr>
        </p:nvSpPr>
        <p:spPr/>
        <p:txBody>
          <a:bodyPr/>
          <a:lstStyle/>
          <a:p>
            <a:r>
              <a:rPr lang="en-US" altLang="zh-CN" b="1">
                <a:latin typeface="Arial" panose="020B0604020202020204" pitchFamily="34" charset="0"/>
                <a:cs typeface="Arial" panose="020B0604020202020204" pitchFamily="34" charset="0"/>
              </a:rPr>
              <a:t>Research Objectives</a:t>
            </a:r>
            <a:endParaRPr lang="en-US" altLang="zh-CN" b="1">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r>
              <a:rPr lang="en-US" altLang="zh-CN"/>
              <a:t>Page</a:t>
            </a:r>
            <a:fld id="{565CE74E-AB26-4998-AD42-012C4C1AD076}" type="slidenum">
              <a:rPr lang="zh-CN" altLang="en-US" smtClean="0"/>
            </a:fld>
            <a:endParaRPr lang="zh-CN" altLang="en-US"/>
          </a:p>
        </p:txBody>
      </p:sp>
      <p:sp>
        <p:nvSpPr>
          <p:cNvPr id="12" name="文本框 9"/>
          <p:cNvSpPr txBox="1"/>
          <p:nvPr/>
        </p:nvSpPr>
        <p:spPr>
          <a:xfrm>
            <a:off x="996721" y="2288847"/>
            <a:ext cx="9589770" cy="2862322"/>
          </a:xfrm>
          <a:prstGeom prst="rect">
            <a:avLst/>
          </a:prstGeom>
          <a:noFill/>
        </p:spPr>
        <p:txBody>
          <a:bodyPr wrap="square" rtlCol="0">
            <a:spAutoFit/>
          </a:bodyPr>
          <a:lstStyle/>
          <a:p>
            <a:pPr marL="285750" indent="-285750">
              <a:buFont typeface="Wingdings" panose="05000000000000000000" charset="0"/>
              <a:buChar char="Ø"/>
            </a:pPr>
            <a:r>
              <a:rPr lang="en-US" sz="2000" b="1" dirty="0"/>
              <a:t>Explore the </a:t>
            </a:r>
            <a:r>
              <a:rPr lang="en-US" altLang="zh-CN" sz="2000" b="1" dirty="0"/>
              <a:t>accessibility of London greenspace under multi-transportation modes.</a:t>
            </a:r>
            <a:endParaRPr lang="en-US" altLang="zh-CN" sz="2000" b="1" dirty="0"/>
          </a:p>
          <a:p>
            <a:pPr marL="285750" indent="-285750">
              <a:buFont typeface="Wingdings" panose="05000000000000000000" charset="0"/>
              <a:buChar char="Ø"/>
            </a:pPr>
            <a:endParaRPr lang="en-US" sz="2000" b="1" dirty="0"/>
          </a:p>
          <a:p>
            <a:pPr marL="285750" indent="-285750">
              <a:buFont typeface="Wingdings" panose="05000000000000000000" charset="0"/>
              <a:buChar char="Ø"/>
            </a:pPr>
            <a:r>
              <a:rPr lang="en-US" sz="2000" b="1" dirty="0"/>
              <a:t>Explore the equity of the allocation of urban greenspace resources under different transportation modes.</a:t>
            </a:r>
            <a:endParaRPr lang="en-US" sz="2000" b="1" dirty="0"/>
          </a:p>
          <a:p>
            <a:pPr marL="285750" indent="-285750">
              <a:buFont typeface="Wingdings" panose="05000000000000000000" charset="0"/>
              <a:buChar char="Ø"/>
            </a:pPr>
            <a:endParaRPr lang="en-US" sz="2000" b="1" dirty="0"/>
          </a:p>
          <a:p>
            <a:pPr marL="285750" indent="-285750">
              <a:buFont typeface="Wingdings" panose="05000000000000000000" charset="0"/>
              <a:buChar char="Ø"/>
            </a:pPr>
            <a:r>
              <a:rPr lang="en-US" sz="2000" b="1" dirty="0"/>
              <a:t>Explore the spatial patterns of urban greenspace allocation under different travel modes.</a:t>
            </a:r>
            <a:endParaRPr lang="en-US" sz="2000" b="1" dirty="0"/>
          </a:p>
          <a:p>
            <a:pPr marL="285750" indent="-285750">
              <a:buFont typeface="Wingdings" panose="05000000000000000000" charset="0"/>
              <a:buChar char="Ø"/>
            </a:pPr>
            <a:endParaRPr lang="en-US" sz="2000" b="1" dirty="0"/>
          </a:p>
          <a:p>
            <a:pPr marL="285750" indent="-285750">
              <a:buFont typeface="Wingdings" panose="05000000000000000000" charset="0"/>
              <a:buChar char="Ø"/>
            </a:pPr>
            <a:r>
              <a:rPr lang="en-US" sz="2000" b="1" dirty="0"/>
              <a:t>Suggest for Urban greenspace planning and sustainable </a:t>
            </a:r>
            <a:r>
              <a:rPr lang="en-US" sz="2000" b="1" dirty="0" err="1"/>
              <a:t>urbal</a:t>
            </a:r>
            <a:r>
              <a:rPr lang="en-US" sz="2000" b="1" dirty="0"/>
              <a:t> development.</a:t>
            </a:r>
            <a:endParaRPr lang="en-US" sz="2000" b="1" dirty="0"/>
          </a:p>
        </p:txBody>
      </p:sp>
      <p:sp>
        <p:nvSpPr>
          <p:cNvPr id="4" name="TextBox 3"/>
          <p:cNvSpPr txBox="1"/>
          <p:nvPr/>
        </p:nvSpPr>
        <p:spPr>
          <a:xfrm>
            <a:off x="584564" y="1054085"/>
            <a:ext cx="2771336" cy="523220"/>
          </a:xfrm>
          <a:prstGeom prst="rect">
            <a:avLst/>
          </a:prstGeom>
          <a:noFill/>
        </p:spPr>
        <p:txBody>
          <a:bodyPr wrap="none" rtlCol="0">
            <a:spAutoFit/>
          </a:bodyPr>
          <a:lstStyle/>
          <a:p>
            <a:r>
              <a:rPr lang="en-GB" sz="2800" b="1" dirty="0"/>
              <a:t>Hope to  achieve:</a:t>
            </a:r>
            <a:endParaRPr lang="en-GB" sz="2800" b="1" dirty="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xml><?xml version="1.0" encoding="utf-8"?>
<p:tagLst xmlns:p="http://schemas.openxmlformats.org/presentationml/2006/main">
  <p:tag name="KSO_WM_UNIT_PLACING_PICTURE_USER_VIEWPORT" val="{&quot;height&quot;:7200,&quot;width&quot;:11520}"/>
</p:tagLst>
</file>

<file path=ppt/tags/tag1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2.xml><?xml version="1.0" encoding="utf-8"?>
<p:tagLst xmlns:p="http://schemas.openxmlformats.org/presentationml/2006/main">
  <p:tag name="KSO_WM_UNIT_TABLE_BEAUTIFY" val="smartTable{8b75c0f7-91e9-43ff-8d0f-f965207dacb6}"/>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xml><?xml version="1.0" encoding="utf-8"?>
<p:tagLst xmlns:p="http://schemas.openxmlformats.org/presentationml/2006/main">
  <p:tag name="KSO_WM_UNIT_PLACING_PICTURE_USER_VIEWPORT" val="{&quot;height&quot;:7200,&quot;width&quot;:11520}"/>
</p:tagLst>
</file>

<file path=ppt/tags/tag5.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xml><?xml version="1.0" encoding="utf-8"?>
<p:tagLst xmlns:p="http://schemas.openxmlformats.org/presentationml/2006/main">
  <p:tag name="KSO_WM_UNIT_PLACING_PICTURE_USER_VIEWPORT" val="{&quot;height&quot;:7200,&quot;width&quot;:11520}"/>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heme/theme1.xml><?xml version="1.0" encoding="utf-8"?>
<a:theme xmlns:a="http://schemas.openxmlformats.org/drawingml/2006/main" name="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8580</Words>
  <Application>WPS 演示</Application>
  <PresentationFormat>宽屏</PresentationFormat>
  <Paragraphs>241</Paragraphs>
  <Slides>11</Slides>
  <Notes>6</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11</vt:i4>
      </vt:variant>
    </vt:vector>
  </HeadingPairs>
  <TitlesOfParts>
    <vt:vector size="23" baseType="lpstr">
      <vt:lpstr>Arial</vt:lpstr>
      <vt:lpstr>宋体</vt:lpstr>
      <vt:lpstr>Wingdings</vt:lpstr>
      <vt:lpstr>微软雅黑</vt:lpstr>
      <vt:lpstr>Wingdings</vt:lpstr>
      <vt:lpstr>Times New Roman</vt:lpstr>
      <vt:lpstr>等线</vt:lpstr>
      <vt:lpstr>Calibri</vt:lpstr>
      <vt:lpstr>Arial Unicode MS</vt:lpstr>
      <vt:lpstr>自定义设计方案</vt:lpstr>
      <vt:lpstr>1_Office 主题</vt:lpstr>
      <vt:lpstr>1_自定义设计方案</vt:lpstr>
      <vt:lpstr>PowerPoint 演示文稿</vt:lpstr>
      <vt:lpstr>CONTENTS</vt:lpstr>
      <vt:lpstr>Introduction</vt:lpstr>
      <vt:lpstr>Methodology</vt:lpstr>
      <vt:lpstr>Methodology</vt:lpstr>
      <vt:lpstr>Methodology</vt:lpstr>
      <vt:lpstr>Dataset</vt:lpstr>
      <vt:lpstr>Dataset</vt:lpstr>
      <vt:lpstr>Research Objectives</vt:lpstr>
      <vt:lpstr>References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CASA0007_QM_Assessment_2_Group_13_Presentation</dc:title>
  <dc:creator>junqi hu</dc:creator>
  <cp:lastModifiedBy>Chris</cp:lastModifiedBy>
  <cp:revision>31</cp:revision>
  <dcterms:created xsi:type="dcterms:W3CDTF">2021-11-26T18:36:00Z</dcterms:created>
  <dcterms:modified xsi:type="dcterms:W3CDTF">2022-03-24T21:40:43Z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7DD099A701E846C4B7DBDFACBBB3516B</vt:lpwstr>
  </property>
  <property fmtid="{D5CDD505-2E9C-101B-9397-08002B2CF9AE}" pid="3" name="KSOProductBuildVer">
    <vt:lpwstr>2052-11.1.0.11365</vt:lpwstr>
  </property>
  <property fmtid="{D5CDD505-2E9C-101B-9397-08002B2CF9AE}" pid="4" name="ContentTypeId">
    <vt:lpwstr>0x01010024A15A559BEB2140AE1D82B2DFF452D6</vt:lpwstr>
  </property>
</Properties>
</file>